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9"/>
  </p:notesMasterIdLst>
  <p:handoutMasterIdLst>
    <p:handoutMasterId r:id="rId40"/>
  </p:handoutMasterIdLst>
  <p:sldIdLst>
    <p:sldId id="1756" r:id="rId5"/>
    <p:sldId id="1757" r:id="rId6"/>
    <p:sldId id="1760" r:id="rId7"/>
    <p:sldId id="1762" r:id="rId8"/>
    <p:sldId id="1763" r:id="rId9"/>
    <p:sldId id="1764" r:id="rId10"/>
    <p:sldId id="1765" r:id="rId11"/>
    <p:sldId id="1766" r:id="rId12"/>
    <p:sldId id="1767" r:id="rId13"/>
    <p:sldId id="1768" r:id="rId14"/>
    <p:sldId id="1769" r:id="rId15"/>
    <p:sldId id="1770" r:id="rId16"/>
    <p:sldId id="1771" r:id="rId17"/>
    <p:sldId id="1772" r:id="rId18"/>
    <p:sldId id="1774" r:id="rId19"/>
    <p:sldId id="1773" r:id="rId20"/>
    <p:sldId id="1775" r:id="rId21"/>
    <p:sldId id="1777" r:id="rId22"/>
    <p:sldId id="1778" r:id="rId23"/>
    <p:sldId id="1780" r:id="rId24"/>
    <p:sldId id="1779" r:id="rId25"/>
    <p:sldId id="1781" r:id="rId26"/>
    <p:sldId id="1782" r:id="rId27"/>
    <p:sldId id="1783" r:id="rId28"/>
    <p:sldId id="1784" r:id="rId29"/>
    <p:sldId id="1785" r:id="rId30"/>
    <p:sldId id="1786" r:id="rId31"/>
    <p:sldId id="1788" r:id="rId32"/>
    <p:sldId id="1787" r:id="rId33"/>
    <p:sldId id="1789" r:id="rId34"/>
    <p:sldId id="1790" r:id="rId35"/>
    <p:sldId id="1791" r:id="rId36"/>
    <p:sldId id="1759" r:id="rId37"/>
    <p:sldId id="1761" r:id="rId38"/>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521415D9-36F7-43E2-AB2F-B90AF26B5E84}">
      <p14:sectionLst xmlns:p14="http://schemas.microsoft.com/office/powerpoint/2010/main">
        <p14:section name="Einleitung" id="{E01D2782-DC0F-45E9-863A-60BBCB61E89D}">
          <p14:sldIdLst>
            <p14:sldId id="1756"/>
            <p14:sldId id="1757"/>
          </p14:sldIdLst>
        </p14:section>
        <p14:section name="Vorstellungsrunde" id="{FB2DCCC4-DBB3-4AF6-B4C4-75C3750FBD9B}">
          <p14:sldIdLst>
            <p14:sldId id="1760"/>
          </p14:sldIdLst>
        </p14:section>
        <p14:section name="Einstieg: Assoziogramm zum Thema Internetsicherheit" id="{83BE4B9F-B25F-484D-B01C-F95294E22926}">
          <p14:sldIdLst>
            <p14:sldId id="1762"/>
          </p14:sldIdLst>
        </p14:section>
        <p14:section name="Aufstellung" id="{C83B564F-7311-491F-A55F-F5B5F34C737F}">
          <p14:sldIdLst>
            <p14:sldId id="1763"/>
            <p14:sldId id="1764"/>
            <p14:sldId id="1765"/>
          </p14:sldIdLst>
        </p14:section>
        <p14:section name="Input Internetsicherheit" id="{CE6D4710-77C9-4C56-A9DB-D3C552C0360D}">
          <p14:sldIdLst>
            <p14:sldId id="1766"/>
            <p14:sldId id="1767"/>
            <p14:sldId id="1768"/>
          </p14:sldIdLst>
        </p14:section>
        <p14:section name="Pause" id="{9963F520-1573-4EF4-A522-2805B840219E}">
          <p14:sldIdLst>
            <p14:sldId id="1769"/>
          </p14:sldIdLst>
        </p14:section>
        <p14:section name="Cookies" id="{D0822F91-98C7-4109-BA87-C831110C800E}">
          <p14:sldIdLst>
            <p14:sldId id="1770"/>
            <p14:sldId id="1771"/>
            <p14:sldId id="1772"/>
            <p14:sldId id="1774"/>
          </p14:sldIdLst>
        </p14:section>
        <p14:section name="Übung und Input Nutzungsbedingungen" id="{24BAC540-F5D9-4917-AEF2-81A44C26AC55}">
          <p14:sldIdLst>
            <p14:sldId id="1773"/>
            <p14:sldId id="1775"/>
          </p14:sldIdLst>
        </p14:section>
        <p14:section name="Passwörter" id="{2DF61062-2357-4B83-92FA-FC5DF6006077}">
          <p14:sldIdLst>
            <p14:sldId id="1777"/>
            <p14:sldId id="1778"/>
          </p14:sldIdLst>
        </p14:section>
        <p14:section name="Pause/Block II" id="{9D88A873-0D16-4C6E-A4B5-330C547AF3E4}">
          <p14:sldIdLst>
            <p14:sldId id="1780"/>
          </p14:sldIdLst>
        </p14:section>
        <p14:section name="Sichere Passwörter generieren" id="{56D659CF-5CB9-48A7-A95C-324427A3B2D0}">
          <p14:sldIdLst>
            <p14:sldId id="1779"/>
            <p14:sldId id="1781"/>
            <p14:sldId id="1782"/>
            <p14:sldId id="1783"/>
            <p14:sldId id="1784"/>
            <p14:sldId id="1785"/>
          </p14:sldIdLst>
        </p14:section>
        <p14:section name="Unsere Nutzer*innen: Rollenspiel" id="{47EC446E-54D0-4468-A3EE-FF4A54B6D5C7}">
          <p14:sldIdLst>
            <p14:sldId id="1786"/>
          </p14:sldIdLst>
        </p14:section>
        <p14:section name="Pause" id="{4099CF1F-535A-49B7-B4EE-305459F8EE9E}">
          <p14:sldIdLst>
            <p14:sldId id="1788"/>
          </p14:sldIdLst>
        </p14:section>
        <p14:section name="Unsere Nutzer*innen: Moderation" id="{6EC73262-0E6C-4735-BF49-DA7102F95773}">
          <p14:sldIdLst>
            <p14:sldId id="1787"/>
            <p14:sldId id="1789"/>
          </p14:sldIdLst>
        </p14:section>
        <p14:section name="Zusammenfassung" id="{107386FA-3F92-4D21-8381-8B83758D3D43}">
          <p14:sldIdLst>
            <p14:sldId id="1790"/>
            <p14:sldId id="1791"/>
          </p14:sldIdLst>
        </p14:section>
        <p14:section name="Offene Fragen" id="{393D6B70-692E-4F34-B97F-1CC0A45B7AFD}">
          <p14:sldIdLst>
            <p14:sldId id="1759"/>
            <p14:sldId id="1761"/>
          </p14:sldIdLst>
        </p14:section>
      </p14:sectionLst>
    </p:ex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39B3E-0B81-CDC2-A20A-0DBBD7F0C893}" name="Nenja Wolbers" initials="NW" userId="S::nwolbers@digitale-chancen.de::6cd0557d-d689-421f-9277-4e7f99ea1925" providerId="AD"/>
  <p188:author id="{40603196-FD35-3721-93DB-A9D6C008A269}" name="apfennig@gmail.com" initials="a" userId="d6111c78b1cea1e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114" clrIdx="1">
    <p:extLst>
      <p:ext uri="{19B8F6BF-5375-455C-9EA6-DF929625EA0E}">
        <p15:presenceInfo xmlns:p15="http://schemas.microsoft.com/office/powerpoint/2012/main" userId="Carola Croll" providerId="None"/>
      </p:ext>
    </p:extLst>
  </p:cmAuthor>
  <p:cmAuthor id="9" name="Elias  Kreuzinger" initials="EK [2]" lastIdx="2" clrIdx="8">
    <p:extLst>
      <p:ext uri="{19B8F6BF-5375-455C-9EA6-DF929625EA0E}">
        <p15:presenceInfo xmlns:p15="http://schemas.microsoft.com/office/powerpoint/2012/main" userId="S::ekreuzinger@digitale-chancen.de::256d172b-6645-4055-ad93-6332cd0333b1" providerId="AD"/>
      </p:ext>
    </p:extLst>
  </p:cmAuthor>
  <p:cmAuthor id="3" name="Carola Croll" initials="CC [2]" lastIdx="3" clrIdx="2">
    <p:extLst>
      <p:ext uri="{19B8F6BF-5375-455C-9EA6-DF929625EA0E}">
        <p15:presenceInfo xmlns:p15="http://schemas.microsoft.com/office/powerpoint/2012/main" userId="S::ccroll@digitale-chancen.de::14a59627-3006-47fa-b9e3-098c2eed44c0" providerId="AD"/>
      </p:ext>
    </p:extLst>
  </p:cmAuthor>
  <p:cmAuthor id="10" name="Sophie  Wagner" initials="SW" lastIdx="2" clrIdx="9">
    <p:extLst>
      <p:ext uri="{19B8F6BF-5375-455C-9EA6-DF929625EA0E}">
        <p15:presenceInfo xmlns:p15="http://schemas.microsoft.com/office/powerpoint/2012/main" userId="S::swagner@digitale-chancen.de::a811e830-18d5-4678-8589-67de7410263a"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11" name="Sophie  Wagner" initials="SW [2]" lastIdx="4" clrIdx="10">
    <p:extLst>
      <p:ext uri="{19B8F6BF-5375-455C-9EA6-DF929625EA0E}">
        <p15:presenceInfo xmlns:p15="http://schemas.microsoft.com/office/powerpoint/2012/main" userId="Sophie  Wagner" providerId="None"/>
      </p:ext>
    </p:extLst>
  </p:cmAuthor>
  <p:cmAuthor id="5" name="Svenja Mink" initials="SM" lastIdx="25" clrIdx="4">
    <p:extLst>
      <p:ext uri="{19B8F6BF-5375-455C-9EA6-DF929625EA0E}">
        <p15:presenceInfo xmlns:p15="http://schemas.microsoft.com/office/powerpoint/2012/main" userId="Svenja Mink" providerId="None"/>
      </p:ext>
    </p:extLst>
  </p:cmAuthor>
  <p:cmAuthor id="12" name="Paul Wolf" initials="PW" lastIdx="9" clrIdx="11">
    <p:extLst>
      <p:ext uri="{19B8F6BF-5375-455C-9EA6-DF929625EA0E}">
        <p15:presenceInfo xmlns:p15="http://schemas.microsoft.com/office/powerpoint/2012/main" userId="Paul Wolf" providerId="None"/>
      </p:ext>
    </p:extLst>
  </p:cmAuthor>
  <p:cmAuthor id="6" name="Elias  Kreuzinger" initials="EK" lastIdx="2"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78"/>
    <a:srgbClr val="FB8174"/>
    <a:srgbClr val="179C7D"/>
    <a:srgbClr val="178EAE"/>
    <a:srgbClr val="EB6A0A"/>
    <a:srgbClr val="B1C800"/>
    <a:srgbClr val="B1D050"/>
    <a:srgbClr val="5FB2AA"/>
    <a:srgbClr val="D1E1DB"/>
    <a:srgbClr val="A2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3979" autoAdjust="0"/>
  </p:normalViewPr>
  <p:slideViewPr>
    <p:cSldViewPr snapToGrid="0">
      <p:cViewPr varScale="1">
        <p:scale>
          <a:sx n="61" d="100"/>
          <a:sy n="61" d="100"/>
        </p:scale>
        <p:origin x="476" y="60"/>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13.12.2023</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13.12.2023</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pb.de/themen/medien-journalismus/netzdebatte/165239/welche-spuren-hinterlasse-ich-im-net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pb.de/themen/medien-journalismus/netzdebatte/165239/welche-spuren-hinterlasse-ich-im-netz/"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3</a:t>
            </a:fld>
            <a:endParaRPr lang="de-DE"/>
          </a:p>
        </p:txBody>
      </p:sp>
    </p:spTree>
    <p:extLst>
      <p:ext uri="{BB962C8B-B14F-4D97-AF65-F5344CB8AC3E}">
        <p14:creationId xmlns:p14="http://schemas.microsoft.com/office/powerpoint/2010/main" val="187175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179C7D"/>
              </a:buClr>
              <a:buSzTx/>
              <a:buFont typeface="Wingdings" pitchFamily="2" charset="2"/>
              <a:buChar char="n"/>
              <a:tabLst/>
              <a:defRPr/>
            </a:pPr>
            <a:r>
              <a:rPr lang="de-DE" sz="1200" dirty="0" smtClean="0">
                <a:latin typeface="Lato" panose="020F0502020204030203"/>
              </a:rPr>
              <a:t>Notiz: Passwortmanager haben ein PW: Login und  Zugriff auf alle weiteren PW</a:t>
            </a:r>
            <a:r>
              <a:rPr lang="de-DE" sz="1200" dirty="0" smtClean="0">
                <a:latin typeface="Lato" panose="020F0502020204030203"/>
                <a:sym typeface="Wingdings" panose="05000000000000000000" pitchFamily="2" charset="2"/>
              </a:rPr>
              <a:t> muss regelmäßig geändert werden. </a:t>
            </a:r>
          </a:p>
        </p:txBody>
      </p:sp>
      <p:sp>
        <p:nvSpPr>
          <p:cNvPr id="4" name="Foliennummernplatzhalter 3"/>
          <p:cNvSpPr>
            <a:spLocks noGrp="1"/>
          </p:cNvSpPr>
          <p:nvPr>
            <p:ph type="sldNum" sz="quarter" idx="10"/>
          </p:nvPr>
        </p:nvSpPr>
        <p:spPr/>
        <p:txBody>
          <a:bodyPr/>
          <a:lstStyle/>
          <a:p>
            <a:fld id="{6F118F77-BF2E-4843-AA6C-ED9ACCB38B45}" type="slidenum">
              <a:rPr lang="de-DE" smtClean="0"/>
              <a:pPr/>
              <a:t>26</a:t>
            </a:fld>
            <a:endParaRPr lang="de-DE"/>
          </a:p>
        </p:txBody>
      </p:sp>
    </p:spTree>
    <p:extLst>
      <p:ext uri="{BB962C8B-B14F-4D97-AF65-F5344CB8AC3E}">
        <p14:creationId xmlns:p14="http://schemas.microsoft.com/office/powerpoint/2010/main" val="117284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33</a:t>
            </a:fld>
            <a:endParaRPr lang="de-DE"/>
          </a:p>
        </p:txBody>
      </p:sp>
    </p:spTree>
    <p:extLst>
      <p:ext uri="{BB962C8B-B14F-4D97-AF65-F5344CB8AC3E}">
        <p14:creationId xmlns:p14="http://schemas.microsoft.com/office/powerpoint/2010/main" val="266807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179C7D"/>
              </a:buClr>
              <a:buSzTx/>
              <a:buFont typeface="Wingdings" pitchFamily="2" charset="2"/>
              <a:buChar char="n"/>
              <a:tabLst/>
              <a:defRPr/>
            </a:pPr>
            <a:r>
              <a:rPr lang="de-DE" baseline="0" dirty="0" smtClean="0">
                <a:latin typeface="Lato" panose="020F0502020204030203"/>
              </a:rPr>
              <a:t>Notiz: Versuchen Sie die ausgefüllten Sprechblasen möglichst den folgenden 3 Oberbegriffen unterzuordnen: Cybersicherheit, Internetsicherheit, Datenschutz</a:t>
            </a:r>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184088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179C7D"/>
              </a:buClr>
              <a:buSzTx/>
              <a:buFont typeface="Wingdings" pitchFamily="2" charset="2"/>
              <a:buChar char="n"/>
              <a:tabLst/>
              <a:defRPr/>
            </a:pPr>
            <a:r>
              <a:rPr lang="de-DE" baseline="0" dirty="0" smtClean="0">
                <a:latin typeface="Lato" panose="020F0502020204030203"/>
              </a:rPr>
              <a:t>Notiz: Diese Folie kann ausgeblendet und dann mündlich wiedergegeben werden.</a:t>
            </a:r>
            <a:br>
              <a:rPr lang="de-DE" baseline="0" dirty="0" smtClean="0">
                <a:latin typeface="Lato" panose="020F0502020204030203"/>
              </a:rPr>
            </a:br>
            <a:r>
              <a:rPr lang="de-DE" baseline="0" dirty="0" smtClean="0">
                <a:latin typeface="Lato" panose="020F0502020204030203"/>
              </a:rPr>
              <a:t>Finden Sie eine Überleitung von dieser Folie zu den drei Themen der Internetsicherheit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324577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smtClean="0">
                <a:sym typeface="Wingdings" panose="05000000000000000000" pitchFamily="2" charset="2"/>
              </a:rPr>
              <a:t>Notiz</a:t>
            </a:r>
            <a:r>
              <a:rPr lang="de-DE" baseline="0" dirty="0" smtClean="0">
                <a:latin typeface="Lato" panose="020F0502020204030203"/>
                <a:sym typeface="Wingdings" panose="05000000000000000000" pitchFamily="2" charset="2"/>
              </a:rPr>
              <a:t>: </a:t>
            </a:r>
            <a:r>
              <a:rPr lang="de-DE" dirty="0" smtClean="0">
                <a:hlinkClick r:id="rId3"/>
              </a:rPr>
              <a:t>Welche Spuren hinterlasse ich im Netz? | Überwachung, Tracking, Datenschutz | bpb.de</a:t>
            </a:r>
            <a:r>
              <a:rPr lang="de-DE" dirty="0" smtClean="0"/>
              <a:t> </a:t>
            </a:r>
            <a:r>
              <a:rPr lang="de-DE" dirty="0" smtClean="0">
                <a:sym typeface="Wingdings" panose="05000000000000000000" pitchFamily="2" charset="2"/>
              </a:rPr>
              <a:t> Hintergrund zur Funktionsweise von Cookies und </a:t>
            </a:r>
            <a:r>
              <a:rPr lang="de-DE" dirty="0" smtClean="0">
                <a:sym typeface="Wingdings" panose="05000000000000000000" pitchFamily="2" charset="2"/>
              </a:rPr>
              <a:t>Tracking</a:t>
            </a:r>
            <a:endParaRPr lang="de-DE" baseline="0" dirty="0" smtClean="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285939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smtClean="0">
                <a:latin typeface="Lato" panose="020F0502020204030203"/>
              </a:rPr>
              <a:t>Notiz: Cookies beschrieben von der BPB: </a:t>
            </a:r>
            <a:r>
              <a:rPr lang="de-DE" b="0" i="0" dirty="0" smtClean="0">
                <a:solidFill>
                  <a:srgbClr val="000000"/>
                </a:solidFill>
                <a:effectLst/>
                <a:latin typeface="MessinaSansWeb"/>
              </a:rPr>
              <a:t>So funktioniert das: Wenn Moritz den Online-Shop aufruft, wird von einer anderen Firma eine kleine Datei mit einem eindeutigen Code auf dem Computer von Moritz gespeichert, ein sogenannter Cookie. Schaut Moritz danach auf Websites vorbei, die mit derselben Firma zusammenarbeiten, kann dieser Cookie ausgelesen werden. Die Firma weiß: Da kommt jemand vorbei, der hat sich in dem Schuh-Shop ausführlich informiert, dem zeigen wir diesen Schuh jetzt nochmal, vielleicht kauft er ihn ja doch noch. Moritz bekommt also Werbeanzeigen präsentiert, die genau auf ihn zugeschnitten sind. Dass ihm der Schuh nun durch das Web folgt und auf allen möglichen Websites auftaucht, nennt sich “</a:t>
            </a:r>
            <a:r>
              <a:rPr lang="de-DE" b="0" i="0" dirty="0" err="1" smtClean="0">
                <a:solidFill>
                  <a:srgbClr val="000000"/>
                </a:solidFill>
                <a:effectLst/>
                <a:latin typeface="MessinaSansWeb"/>
              </a:rPr>
              <a:t>Retargeting</a:t>
            </a:r>
            <a:r>
              <a:rPr lang="de-DE" b="0" i="0" dirty="0" smtClean="0">
                <a:solidFill>
                  <a:srgbClr val="000000"/>
                </a:solidFill>
                <a:effectLst/>
                <a:latin typeface="MessinaSansWeb"/>
              </a:rPr>
              <a:t>” - und ist eine sehr offensichtliche Form des </a:t>
            </a:r>
            <a:r>
              <a:rPr lang="de-DE" b="0" i="0" dirty="0" err="1" smtClean="0">
                <a:solidFill>
                  <a:srgbClr val="000000"/>
                </a:solidFill>
                <a:effectLst/>
                <a:latin typeface="MessinaSansWeb"/>
              </a:rPr>
              <a:t>Trackings</a:t>
            </a:r>
            <a:r>
              <a:rPr lang="de-DE" b="0" i="0" dirty="0" smtClean="0">
                <a:solidFill>
                  <a:srgbClr val="000000"/>
                </a:solidFill>
                <a:effectLst/>
                <a:latin typeface="MessinaSansWeb"/>
              </a:rPr>
              <a:t>, der Nutzerverfolgung. Diese Werbe-Schleppnetze erstrecken sich über weite Teile des Netzes, ohne von uns bewusst wahrgenommen zu werden.</a:t>
            </a:r>
            <a:endParaRPr lang="de-DE" baseline="0" dirty="0" smtClean="0">
              <a:latin typeface="Lato" panose="020F0502020204030203"/>
            </a:endParaRPr>
          </a:p>
          <a:p>
            <a:pPr marL="0" indent="0">
              <a:buNone/>
            </a:pPr>
            <a:r>
              <a:rPr lang="de-DE" dirty="0" smtClean="0">
                <a:hlinkClick r:id="rId3"/>
              </a:rPr>
              <a:t>Welche Spuren hinterlasse ich im Netz? | Überwachung, Tracking, Datenschutz | bpb.de</a:t>
            </a:r>
            <a:endParaRPr lang="de-DE" baseline="0" dirty="0" smtClean="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411918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panose="05050102010706020507" pitchFamily="18" charset="2"/>
              <a:buNone/>
            </a:pPr>
            <a:r>
              <a:rPr lang="de-DE" b="0" baseline="0" dirty="0" smtClean="0">
                <a:latin typeface="Lato" panose="020F0502020204030203"/>
              </a:rPr>
              <a:t>Notiz:</a:t>
            </a:r>
          </a:p>
          <a:p>
            <a:pPr marL="171450" indent="-171450">
              <a:buFont typeface="Symbol" panose="05050102010706020507" pitchFamily="18" charset="2"/>
              <a:buChar char="-"/>
            </a:pPr>
            <a:r>
              <a:rPr lang="de-DE" b="0" baseline="0" dirty="0" smtClean="0">
                <a:latin typeface="Lato" panose="020F0502020204030203"/>
              </a:rPr>
              <a:t>Allein bei </a:t>
            </a:r>
            <a:r>
              <a:rPr lang="de-DE" b="0" baseline="0" dirty="0" err="1" smtClean="0">
                <a:latin typeface="Lato" panose="020F0502020204030203"/>
              </a:rPr>
              <a:t>Vimeo</a:t>
            </a:r>
            <a:r>
              <a:rPr lang="de-DE" b="0" baseline="0" dirty="0" smtClean="0">
                <a:latin typeface="Lato" panose="020F0502020204030203"/>
              </a:rPr>
              <a:t> gibt es die Option, zu differenzieren, das Cookie-Fenster aufzumachen und die Option ‚nur technisch notwendige Cookies‘ auszuwählen. </a:t>
            </a:r>
          </a:p>
          <a:p>
            <a:pPr marL="171450" indent="-171450">
              <a:buFont typeface="Symbol" panose="05050102010706020507" pitchFamily="18" charset="2"/>
              <a:buChar char="-"/>
            </a:pPr>
            <a:r>
              <a:rPr lang="de-DE" b="0" baseline="0" dirty="0" smtClean="0">
                <a:latin typeface="Lato" panose="020F0502020204030203"/>
              </a:rPr>
              <a:t>Der Schwierigkeitsgrad der Aufgabe erhöht sich von ‚keine Cookies‘ zu ‚Einstellungen öffnen, optionale Cookies ablehnen‘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15</a:t>
            </a:fld>
            <a:endParaRPr lang="de-DE"/>
          </a:p>
        </p:txBody>
      </p:sp>
    </p:spTree>
    <p:extLst>
      <p:ext uri="{BB962C8B-B14F-4D97-AF65-F5344CB8AC3E}">
        <p14:creationId xmlns:p14="http://schemas.microsoft.com/office/powerpoint/2010/main" val="403161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179C7D"/>
              </a:buClr>
              <a:buSzTx/>
              <a:buFont typeface="Wingdings" pitchFamily="2" charset="2"/>
              <a:buChar char="n"/>
              <a:tabLst/>
              <a:defRPr/>
            </a:pPr>
            <a:r>
              <a:rPr lang="de-DE" b="0" baseline="0" dirty="0" smtClean="0">
                <a:latin typeface="Lato" panose="020F0502020204030203"/>
              </a:rPr>
              <a:t>Notiz: Kurzer Input zu Passwortsicherheit und Sammlung: PW nötig für WLAN, Mails und Internetbanking (höchste Sicherheitsrelevanz bzgl. persönlicher Daten)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18</a:t>
            </a:fld>
            <a:endParaRPr lang="de-DE"/>
          </a:p>
        </p:txBody>
      </p:sp>
    </p:spTree>
    <p:extLst>
      <p:ext uri="{BB962C8B-B14F-4D97-AF65-F5344CB8AC3E}">
        <p14:creationId xmlns:p14="http://schemas.microsoft.com/office/powerpoint/2010/main" val="338973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endParaRPr lang="de-DE" baseline="0" dirty="0" smtClean="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21</a:t>
            </a:fld>
            <a:endParaRPr lang="de-DE"/>
          </a:p>
        </p:txBody>
      </p:sp>
    </p:spTree>
    <p:extLst>
      <p:ext uri="{BB962C8B-B14F-4D97-AF65-F5344CB8AC3E}">
        <p14:creationId xmlns:p14="http://schemas.microsoft.com/office/powerpoint/2010/main" val="319153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endParaRPr lang="de-DE" b="0" baseline="0" dirty="0" smtClean="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22</a:t>
            </a:fld>
            <a:endParaRPr lang="de-DE"/>
          </a:p>
        </p:txBody>
      </p:sp>
    </p:spTree>
    <p:extLst>
      <p:ext uri="{BB962C8B-B14F-4D97-AF65-F5344CB8AC3E}">
        <p14:creationId xmlns:p14="http://schemas.microsoft.com/office/powerpoint/2010/main" val="576272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hasCustomPrompt="1"/>
          </p:nvPr>
        </p:nvSpPr>
        <p:spPr>
          <a:xfrm>
            <a:off x="622300" y="476823"/>
            <a:ext cx="10944000" cy="617191"/>
          </a:xfrm>
          <a:noFill/>
        </p:spPr>
        <p:txBody>
          <a:bodyPr/>
          <a:lstStyle>
            <a:lvl1pPr marL="0" indent="0">
              <a:defRPr sz="3600" cap="all" baseline="0"/>
            </a:lvl1pPr>
          </a:lstStyle>
          <a:p>
            <a:pPr lvl="0"/>
            <a:r>
              <a:rPr lang="de-DE" sz="3600" dirty="0" smtClean="0">
                <a:latin typeface="Lato"/>
                <a:ea typeface="Lato"/>
                <a:cs typeface="Lato"/>
              </a:rPr>
              <a:t>Mastertitelformat bearbeiten</a:t>
            </a:r>
            <a:endParaRPr lang="de-DE" noProof="0" dirty="0"/>
          </a:p>
        </p:txBody>
      </p:sp>
      <p:sp>
        <p:nvSpPr>
          <p:cNvPr id="10" name="Rectangle 3"/>
          <p:cNvSpPr>
            <a:spLocks noGrp="1" noChangeArrowheads="1"/>
          </p:cNvSpPr>
          <p:nvPr>
            <p:ph type="subTitle" idx="1"/>
          </p:nvPr>
        </p:nvSpPr>
        <p:spPr>
          <a:xfrm>
            <a:off x="622300" y="1164036"/>
            <a:ext cx="10944000" cy="1256824"/>
          </a:xfrm>
        </p:spPr>
        <p:txBody>
          <a:bodyPr/>
          <a:lstStyle>
            <a:lvl1pPr marL="0" indent="0">
              <a:buNone/>
              <a:defRPr sz="2400" b="1"/>
            </a:lvl1pPr>
          </a:lstStyle>
          <a:p>
            <a:pPr lvl="0"/>
            <a:r>
              <a:rPr lang="de-DE" noProof="0" dirty="0"/>
              <a:t>Master-Untertitelformat bearbeiten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7573" y="2852936"/>
            <a:ext cx="5973454" cy="2304256"/>
          </a:xfrm>
          <a:prstGeom prst="rect">
            <a:avLst/>
          </a:prstGeom>
        </p:spPr>
      </p:pic>
      <p:sp>
        <p:nvSpPr>
          <p:cNvPr id="6" name="Textfeld 5"/>
          <p:cNvSpPr txBox="1"/>
          <p:nvPr userDrawn="1"/>
        </p:nvSpPr>
        <p:spPr>
          <a:xfrm>
            <a:off x="1561578" y="6529381"/>
            <a:ext cx="1545995" cy="230832"/>
          </a:xfrm>
          <a:prstGeom prst="rect">
            <a:avLst/>
          </a:prstGeom>
          <a:noFill/>
        </p:spPr>
        <p:txBody>
          <a:bodyPr wrap="square" rtlCol="0">
            <a:spAutoFit/>
          </a:bodyPr>
          <a:lstStyle/>
          <a:p>
            <a:r>
              <a:rPr lang="de-DE" sz="900" dirty="0" smtClean="0">
                <a:latin typeface="Lato" panose="020F0502020204030203"/>
              </a:rPr>
              <a:t>Stand: Dezember</a:t>
            </a:r>
            <a:r>
              <a:rPr lang="de-DE" sz="900" baseline="0" dirty="0" smtClean="0">
                <a:latin typeface="Lato" panose="020F0502020204030203"/>
              </a:rPr>
              <a:t> </a:t>
            </a:r>
            <a:r>
              <a:rPr lang="de-DE" sz="900" dirty="0" smtClean="0">
                <a:latin typeface="Lato" panose="020F0502020204030203"/>
              </a:rPr>
              <a:t>2023</a:t>
            </a:r>
            <a:endParaRPr lang="de-DE" sz="900" dirty="0">
              <a:latin typeface="Lato" panose="020F0502020204030203"/>
            </a:endParaRPr>
          </a:p>
        </p:txBody>
      </p:sp>
    </p:spTree>
    <p:extLst>
      <p:ext uri="{BB962C8B-B14F-4D97-AF65-F5344CB8AC3E}">
        <p14:creationId xmlns:p14="http://schemas.microsoft.com/office/powerpoint/2010/main" val="268877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hasCustomPrompt="1"/>
          </p:nvPr>
        </p:nvSpPr>
        <p:spPr>
          <a:xfrm>
            <a:off x="622300" y="476823"/>
            <a:ext cx="10944000" cy="437577"/>
          </a:xfrm>
        </p:spPr>
        <p:txBody>
          <a:bodyPr/>
          <a:lstStyle>
            <a:lvl1pPr marL="0" indent="0">
              <a:defRPr sz="2800" cap="none" baseline="0">
                <a:solidFill>
                  <a:srgbClr val="179C7D"/>
                </a:solidFill>
              </a:defRPr>
            </a:lvl1pPr>
          </a:lstStyle>
          <a:p>
            <a:pPr lvl="0"/>
            <a:r>
              <a:rPr lang="de-DE" noProof="0" dirty="0" smtClean="0"/>
              <a:t>Mastertitelformat bearbeiten</a:t>
            </a:r>
            <a:endParaRPr lang="de-DE" noProof="0" dirty="0"/>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hasCustomPrompt="1"/>
          </p:nvPr>
        </p:nvSpPr>
        <p:spPr>
          <a:xfrm>
            <a:off x="622301" y="1773238"/>
            <a:ext cx="10945700" cy="4248150"/>
          </a:xfrm>
        </p:spPr>
        <p:txBody>
          <a:bodyPr anchor="ctr"/>
          <a:lstStyle>
            <a:lvl1pPr marL="457200" indent="-457200">
              <a:buFont typeface="+mj-lt"/>
              <a:buAutoNum type="arabicPeriod"/>
              <a:defRPr sz="2400" b="1">
                <a:solidFill>
                  <a:srgbClr val="179C7D"/>
                </a:solidFill>
              </a:defRPr>
            </a:lvl1pPr>
            <a:lvl2pPr marL="817200" indent="-457200">
              <a:buFont typeface="+mj-lt"/>
              <a:buAutoNum type="arabicPeriod"/>
              <a:defRPr sz="2000" b="1">
                <a:solidFill>
                  <a:srgbClr val="179C7D"/>
                </a:solidFill>
              </a:defRPr>
            </a:lvl2pPr>
            <a:lvl3pPr marL="1177200" indent="-457200">
              <a:buFont typeface="+mj-lt"/>
              <a:buAutoNum type="arabicPeriod"/>
              <a:defRPr sz="2000" b="1">
                <a:solidFill>
                  <a:srgbClr val="179C7D"/>
                </a:solidFill>
              </a:defRPr>
            </a:lvl3pPr>
            <a:lvl4pPr marL="1537200" indent="-457200">
              <a:buFont typeface="+mj-lt"/>
              <a:buAutoNum type="arabicPeriod"/>
              <a:defRPr sz="2000" b="1">
                <a:solidFill>
                  <a:srgbClr val="179C7D"/>
                </a:solidFill>
              </a:defRPr>
            </a:lvl4pPr>
            <a:lvl5pPr marL="1897200" indent="-457200">
              <a:buFont typeface="+mj-lt"/>
              <a:buAutoNum type="arabicPeriod"/>
              <a:defRPr sz="2000" b="1">
                <a:solidFill>
                  <a:srgbClr val="179C7D"/>
                </a:solidFill>
              </a:defRPr>
            </a:lvl5pPr>
          </a:lstStyle>
          <a:p>
            <a:pPr lvl="0"/>
            <a:r>
              <a:rPr lang="de-DE" dirty="0"/>
              <a:t>Mastertextformat </a:t>
            </a:r>
            <a:r>
              <a:rPr lang="de-DE" dirty="0" smtClean="0"/>
              <a:t>bearbeiten</a:t>
            </a:r>
          </a:p>
          <a:p>
            <a:pPr lvl="1"/>
            <a:r>
              <a:rPr lang="de-DE" dirty="0" smtClean="0"/>
              <a:t>Zweite Ebene</a:t>
            </a:r>
          </a:p>
          <a:p>
            <a:pPr lvl="2"/>
            <a:r>
              <a:rPr lang="de-DE" dirty="0" smtClean="0"/>
              <a:t>Dritte </a:t>
            </a:r>
            <a:r>
              <a:rPr lang="de-DE" dirty="0"/>
              <a:t>Ebene</a:t>
            </a:r>
          </a:p>
          <a:p>
            <a:pPr lvl="3"/>
            <a:r>
              <a:rPr lang="de-DE" dirty="0"/>
              <a:t>Vierte Ebene</a:t>
            </a:r>
          </a:p>
          <a:p>
            <a:pPr lvl="4"/>
            <a:r>
              <a:rPr lang="de-DE" dirty="0"/>
              <a:t>Fünfte Ebene</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548729"/>
            <a:ext cx="2240045" cy="864096"/>
          </a:xfrm>
          <a:prstGeom prst="rect">
            <a:avLst/>
          </a:prstGeom>
        </p:spPr>
      </p:pic>
      <p:sp>
        <p:nvSpPr>
          <p:cNvPr id="10" name="Rectangle 3"/>
          <p:cNvSpPr>
            <a:spLocks noGrp="1" noChangeArrowheads="1"/>
          </p:cNvSpPr>
          <p:nvPr>
            <p:ph type="subTitle" idx="1" hasCustomPrompt="1"/>
          </p:nvPr>
        </p:nvSpPr>
        <p:spPr>
          <a:xfrm>
            <a:off x="622300" y="1037608"/>
            <a:ext cx="10944000" cy="306755"/>
          </a:xfrm>
        </p:spPr>
        <p:txBody>
          <a:bodyPr/>
          <a:lstStyle>
            <a:lvl1pPr marL="0" indent="0">
              <a:buNone/>
              <a:defRPr sz="2400" b="1">
                <a:solidFill>
                  <a:srgbClr val="179C7D"/>
                </a:solidFill>
              </a:defRPr>
            </a:lvl1pPr>
          </a:lstStyle>
          <a:p>
            <a:pPr lvl="0"/>
            <a:r>
              <a:rPr lang="de-DE" noProof="0" dirty="0" smtClean="0"/>
              <a:t>Master-Untertitelformat bearbeiten</a:t>
            </a:r>
            <a:endParaRPr lang="de-DE" noProof="0" dirty="0"/>
          </a:p>
        </p:txBody>
      </p:sp>
    </p:spTree>
    <p:extLst>
      <p:ext uri="{BB962C8B-B14F-4D97-AF65-F5344CB8AC3E}">
        <p14:creationId xmlns:p14="http://schemas.microsoft.com/office/powerpoint/2010/main" val="189525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430887"/>
          </a:xfrm>
        </p:spPr>
        <p:txBody>
          <a:bodyPr wrap="square">
            <a:spAutoFit/>
          </a:bodyPr>
          <a:lstStyle>
            <a:lvl1pPr marL="0" indent="0" defTabSz="504000">
              <a:defRPr sz="2800">
                <a:solidFill>
                  <a:srgbClr val="179C7D"/>
                </a:solidFill>
              </a:defRPr>
            </a:lvl1pPr>
          </a:lstStyle>
          <a:p>
            <a:r>
              <a:rPr lang="de-DE" dirty="0"/>
              <a:t>Mastertitelformat bearbeiten</a:t>
            </a:r>
          </a:p>
        </p:txBody>
      </p:sp>
      <p:sp>
        <p:nvSpPr>
          <p:cNvPr id="3" name="Inhaltsplatzhalter 2"/>
          <p:cNvSpPr>
            <a:spLocks noGrp="1"/>
          </p:cNvSpPr>
          <p:nvPr>
            <p:ph idx="1"/>
          </p:nvPr>
        </p:nvSpPr>
        <p:spPr>
          <a:xfrm>
            <a:off x="622300" y="1334143"/>
            <a:ext cx="10944000" cy="4687245"/>
          </a:xfrm>
        </p:spPr>
        <p:txBody>
          <a:bodyPr anchor="ctr"/>
          <a:lstStyle>
            <a:lvl1pPr marL="360000" indent="-360000">
              <a:buFont typeface="Wingdings" panose="05000000000000000000" pitchFamily="2" charset="2"/>
              <a:buChar char="Ø"/>
              <a:defRPr sz="2000"/>
            </a:lvl1pPr>
            <a:lvl2pPr marL="720000" indent="-360000">
              <a:buClr>
                <a:srgbClr val="179C7D"/>
              </a:buClr>
              <a:buFont typeface="Symbol" panose="05050102010706020507" pitchFamily="18" charset="2"/>
              <a:buChar char="-"/>
              <a:defRPr sz="2000"/>
            </a:lvl2pPr>
            <a:lvl3pPr marL="1062900" indent="-342900">
              <a:buClr>
                <a:srgbClr val="179C7D"/>
              </a:buClr>
              <a:buFont typeface="Symbol" panose="05050102010706020507" pitchFamily="18" charset="2"/>
              <a:buChar char="-"/>
              <a:defRPr sz="2000"/>
            </a:lvl3pPr>
            <a:lvl4pPr marL="1440000" indent="-360000">
              <a:buClr>
                <a:srgbClr val="179C7D"/>
              </a:buClr>
              <a:buFont typeface="Symbol" panose="05050102010706020507" pitchFamily="18" charset="2"/>
              <a:buChar char="-"/>
              <a:defRPr sz="2000"/>
            </a:lvl4pPr>
            <a:lvl5pPr marL="1800000" indent="-360000">
              <a:buClr>
                <a:srgbClr val="179C7D"/>
              </a:buClr>
              <a:buFont typeface="Symbol" panose="05050102010706020507" pitchFamily="18" charset="2"/>
              <a:buChar char="-"/>
              <a:defRPr sz="20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
        <p:nvSpPr>
          <p:cNvPr id="7" name="Rectangle 3"/>
          <p:cNvSpPr>
            <a:spLocks noGrp="1" noChangeArrowheads="1"/>
          </p:cNvSpPr>
          <p:nvPr>
            <p:ph type="subTitle" idx="10"/>
          </p:nvPr>
        </p:nvSpPr>
        <p:spPr>
          <a:xfrm>
            <a:off x="622300" y="875199"/>
            <a:ext cx="10944000" cy="349432"/>
          </a:xfrm>
        </p:spPr>
        <p:txBody>
          <a:bodyPr/>
          <a:lstStyle>
            <a:lvl1pPr marL="0" indent="0">
              <a:buNone/>
              <a:defRPr sz="2000" b="1">
                <a:solidFill>
                  <a:srgbClr val="179C7D"/>
                </a:solidFill>
              </a:defRPr>
            </a:lvl1pPr>
          </a:lstStyle>
          <a:p>
            <a:pPr lvl="0"/>
            <a:r>
              <a:rPr lang="de-DE" noProof="0" dirty="0"/>
              <a:t>Master-Untertitelformat bearbeiten</a:t>
            </a:r>
          </a:p>
        </p:txBody>
      </p:sp>
    </p:spTree>
    <p:extLst>
      <p:ext uri="{BB962C8B-B14F-4D97-AF65-F5344CB8AC3E}">
        <p14:creationId xmlns:p14="http://schemas.microsoft.com/office/powerpoint/2010/main" val="3886400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622300" y="1710445"/>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030030"/>
            <a:ext cx="10944000" cy="3991330"/>
          </a:xfrm>
        </p:spPr>
        <p:txBody>
          <a:bodyPr anchor="ctr" anchorCtr="0"/>
          <a:lstStyle>
            <a:lvl1pPr marL="0" indent="0" algn="ctr">
              <a:buNone/>
              <a:defRPr sz="2000"/>
            </a:lvl1pPr>
          </a:lstStyle>
          <a:p>
            <a:r>
              <a:rPr lang="de-DE" dirty="0"/>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Titel 1"/>
          <p:cNvSpPr>
            <a:spLocks noGrp="1"/>
          </p:cNvSpPr>
          <p:nvPr>
            <p:ph type="title"/>
          </p:nvPr>
        </p:nvSpPr>
        <p:spPr>
          <a:xfrm>
            <a:off x="622300" y="501030"/>
            <a:ext cx="10944000" cy="430887"/>
          </a:xfrm>
        </p:spPr>
        <p:txBody>
          <a:bodyPr wrap="square">
            <a:spAutoFit/>
          </a:bodyPr>
          <a:lstStyle>
            <a:lvl1pPr marL="0" indent="0" defTabSz="504000">
              <a:defRPr sz="2800">
                <a:solidFill>
                  <a:srgbClr val="179C7D"/>
                </a:solidFill>
              </a:defRPr>
            </a:lvl1pPr>
          </a:lstStyle>
          <a:p>
            <a:r>
              <a:rPr lang="de-DE" dirty="0"/>
              <a:t>Mastertitelformat bearbeiten</a:t>
            </a:r>
          </a:p>
        </p:txBody>
      </p:sp>
      <p:sp>
        <p:nvSpPr>
          <p:cNvPr id="14" name="Rectangle 3"/>
          <p:cNvSpPr>
            <a:spLocks noGrp="1" noChangeArrowheads="1"/>
          </p:cNvSpPr>
          <p:nvPr>
            <p:ph type="subTitle" idx="11"/>
          </p:nvPr>
        </p:nvSpPr>
        <p:spPr>
          <a:xfrm>
            <a:off x="622300" y="1041429"/>
            <a:ext cx="10944000" cy="349432"/>
          </a:xfrm>
        </p:spPr>
        <p:txBody>
          <a:bodyPr/>
          <a:lstStyle>
            <a:lvl1pPr marL="0" indent="0">
              <a:buNone/>
              <a:defRPr sz="2000" b="1">
                <a:solidFill>
                  <a:srgbClr val="179C7D"/>
                </a:solidFill>
              </a:defRPr>
            </a:lvl1pPr>
          </a:lstStyle>
          <a:p>
            <a:pPr lvl="0"/>
            <a:r>
              <a:rPr lang="de-DE" noProof="0" dirty="0"/>
              <a:t>Master-Untertitelformat bearbeiten</a:t>
            </a: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512736"/>
            <a:ext cx="2240045" cy="864096"/>
          </a:xfrm>
          <a:prstGeom prst="rect">
            <a:avLst/>
          </a:prstGeom>
        </p:spPr>
      </p:pic>
    </p:spTree>
    <p:extLst>
      <p:ext uri="{BB962C8B-B14F-4D97-AF65-F5344CB8AC3E}">
        <p14:creationId xmlns:p14="http://schemas.microsoft.com/office/powerpoint/2010/main" val="4149125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dirty="0"/>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dirty="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
        <p:nvSpPr>
          <p:cNvPr id="10" name="Text Box 19"/>
          <p:cNvSpPr txBox="1">
            <a:spLocks noChangeArrowheads="1"/>
          </p:cNvSpPr>
          <p:nvPr userDrawn="1"/>
        </p:nvSpPr>
        <p:spPr bwMode="auto">
          <a:xfrm>
            <a:off x="622300" y="6431702"/>
            <a:ext cx="110913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de-DE" sz="1000" dirty="0" smtClean="0">
                <a:solidFill>
                  <a:schemeClr val="tx1"/>
                </a:solidFill>
              </a:rPr>
              <a:t>©</a:t>
            </a:r>
          </a:p>
        </p:txBody>
      </p:sp>
      <p:pic>
        <p:nvPicPr>
          <p:cNvPr id="11" name="Grafik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0316" y="6431702"/>
            <a:ext cx="673101" cy="268503"/>
          </a:xfrm>
          <a:prstGeom prst="rect">
            <a:avLst/>
          </a:prstGeom>
        </p:spPr>
      </p:pic>
    </p:spTree>
    <p:extLst>
      <p:ext uri="{BB962C8B-B14F-4D97-AF65-F5344CB8AC3E}">
        <p14:creationId xmlns:p14="http://schemas.microsoft.com/office/powerpoint/2010/main" val="7632856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marL="0" indent="0" algn="l" defTabSz="504000" rtl="0" eaLnBrk="1" fontAlgn="base" hangingPunct="1">
        <a:spcBef>
          <a:spcPct val="0"/>
        </a:spcBef>
        <a:spcAft>
          <a:spcPct val="0"/>
        </a:spcAft>
        <a:defRPr sz="2400" b="1">
          <a:solidFill>
            <a:schemeClr val="tx1"/>
          </a:solidFill>
          <a:latin typeface="Lato"/>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verbraucherzentrale.d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vimeo.com/" TargetMode="External"/><Relationship Id="rId5" Type="http://schemas.openxmlformats.org/officeDocument/2006/relationships/hyperlink" Target="http://www.hugendubel.de/" TargetMode="External"/><Relationship Id="rId4" Type="http://schemas.openxmlformats.org/officeDocument/2006/relationships/hyperlink" Target="http://www.bahn.d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datenschutz.org/passwort-generator/"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digitale-doerfer-niedersachsen.de/" TargetMode="External"/><Relationship Id="rId7" Type="http://schemas.openxmlformats.org/officeDocument/2006/relationships/hyperlink" Target="https://www.verbraucherzentrale.de/wissen/digitale-welt/onlinehandel/internetbetrug-so-koennen-sie-versuchen-ihr-geld-zurueckzuholen-3315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polizei.de/Polizei/DE/Einrichtungen/ZAC/zac_node.html" TargetMode="External"/><Relationship Id="rId5" Type="http://schemas.openxmlformats.org/officeDocument/2006/relationships/hyperlink" Target="https://www.bsi.bund.de/DE/IT-Sicherheitsvorfall/Buergerinnen-und-Buerger/buergerinnen-und-buerger.html?cms_pos=1" TargetMode="External"/><Relationship Id="rId4" Type="http://schemas.openxmlformats.org/officeDocument/2006/relationships/hyperlink" Target="mailto:niedersachsen@digitale-chancen.d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pb.de/themen/medien-journalismus/netzdebatte/165239/welche-spuren-hinterlasse-ich-im-netz/" TargetMode="External"/><Relationship Id="rId7" Type="http://schemas.openxmlformats.org/officeDocument/2006/relationships/hyperlink" Target="https://www.thomashelbing.com/de/info/dsgvo-zusammenfassung#:~:text=Die%20DSGVO%20regeln%20im%20Wesentlichen,als%20n%C3%B6tig%20gespeichert%20werden%20d%C3%BCrfen" TargetMode="External"/><Relationship Id="rId2" Type="http://schemas.openxmlformats.org/officeDocument/2006/relationships/hyperlink" Target="https://www.ccm19.de/cookie-hinweis-generator.html?pk_campaign=CCM19-Cookie-Consent-Tool&amp;pk_kwd=cookie%20consent&amp;pk_source=google%20ads&amp;pk_medium=cpc&amp;gclid=EAIaIQobChMIqZ_x7KbzgQMV94ZoCR3-SwBCEAAYASAAEgK5S_D_BwE" TargetMode="External"/><Relationship Id="rId1" Type="http://schemas.openxmlformats.org/officeDocument/2006/relationships/slideLayout" Target="../slideLayouts/slideLayout3.xml"/><Relationship Id="rId6" Type="http://schemas.openxmlformats.org/officeDocument/2006/relationships/hyperlink" Target="https://dsgvo-gesetz.de/" TargetMode="External"/><Relationship Id="rId5" Type="http://schemas.openxmlformats.org/officeDocument/2006/relationships/hyperlink" Target="https://www.bsi.bund.de/DE/IT-Sicherheitsvorfall/Buergerinnen-und-Buerger/buergerinnen-und-buerger.html?cms_pos=1" TargetMode="External"/><Relationship Id="rId4" Type="http://schemas.openxmlformats.org/officeDocument/2006/relationships/hyperlink" Target="https://www.experte.de/it-sicherheit/browser-fingerpri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ea typeface="Lato"/>
                <a:cs typeface="Lato"/>
              </a:rPr>
              <a:t>Digitale Dörfer Niedersachsen</a:t>
            </a:r>
            <a:endParaRPr lang="de-DE" dirty="0"/>
          </a:p>
        </p:txBody>
      </p:sp>
      <p:sp>
        <p:nvSpPr>
          <p:cNvPr id="6" name="Untertitel 5"/>
          <p:cNvSpPr>
            <a:spLocks noGrp="1"/>
          </p:cNvSpPr>
          <p:nvPr>
            <p:ph type="subTitle" idx="1"/>
          </p:nvPr>
        </p:nvSpPr>
        <p:spPr/>
        <p:txBody>
          <a:bodyPr/>
          <a:lstStyle/>
          <a:p>
            <a:r>
              <a:rPr lang="de-DE" dirty="0"/>
              <a:t>Schulung Digitale </a:t>
            </a:r>
            <a:r>
              <a:rPr lang="de-DE" dirty="0" err="1"/>
              <a:t>Dorfheld</a:t>
            </a:r>
            <a:r>
              <a:rPr lang="de-DE" dirty="0"/>
              <a:t>*innen</a:t>
            </a:r>
          </a:p>
          <a:p>
            <a:r>
              <a:rPr lang="de-DE" dirty="0"/>
              <a:t>Einheit C: Sicherheit im Netz, Modul: Sicherheit, Tracking, </a:t>
            </a:r>
            <a:r>
              <a:rPr lang="de-DE" dirty="0" smtClean="0"/>
              <a:t>Passwörter</a:t>
            </a:r>
            <a:endParaRPr lang="de-DE" dirty="0"/>
          </a:p>
        </p:txBody>
      </p:sp>
    </p:spTree>
    <p:extLst>
      <p:ext uri="{BB962C8B-B14F-4D97-AF65-F5344CB8AC3E}">
        <p14:creationId xmlns:p14="http://schemas.microsoft.com/office/powerpoint/2010/main" val="216615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Internetsicherheit</a:t>
            </a:r>
          </a:p>
          <a:p>
            <a:r>
              <a:rPr lang="de-DE" dirty="0"/>
              <a:t>Tracking: Beobachtung Ihrer Aktivitäten online durch Unternehmen, ohne personenbezogene </a:t>
            </a:r>
            <a:r>
              <a:rPr lang="de-DE" dirty="0" smtClean="0"/>
              <a:t>Daten</a:t>
            </a:r>
            <a:endParaRPr lang="de-DE" dirty="0"/>
          </a:p>
          <a:p>
            <a:pPr lvl="1">
              <a:buFont typeface="Wingdings" panose="05000000000000000000" pitchFamily="2" charset="2"/>
              <a:buChar char="à"/>
            </a:pPr>
            <a:r>
              <a:rPr lang="de-DE" dirty="0" smtClean="0"/>
              <a:t>z</a:t>
            </a:r>
            <a:r>
              <a:rPr lang="de-DE" dirty="0"/>
              <a:t>. B. </a:t>
            </a:r>
            <a:r>
              <a:rPr lang="de-DE" dirty="0" smtClean="0"/>
              <a:t>Cookies</a:t>
            </a:r>
            <a:endParaRPr lang="de-DE" dirty="0"/>
          </a:p>
          <a:p>
            <a:r>
              <a:rPr lang="de-DE" dirty="0"/>
              <a:t>es liegt in unserer Verantwortung, Systeme (WLAN, Handy, E-Mail) selbst zu </a:t>
            </a:r>
            <a:r>
              <a:rPr lang="de-DE" dirty="0" smtClean="0"/>
              <a:t>schützen</a:t>
            </a:r>
            <a:endParaRPr lang="de-DE" dirty="0"/>
          </a:p>
        </p:txBody>
      </p:sp>
      <p:sp>
        <p:nvSpPr>
          <p:cNvPr id="4" name="Untertitel 3"/>
          <p:cNvSpPr>
            <a:spLocks noGrp="1"/>
          </p:cNvSpPr>
          <p:nvPr>
            <p:ph type="subTitle" idx="10"/>
          </p:nvPr>
        </p:nvSpPr>
        <p:spPr/>
        <p:txBody>
          <a:bodyPr/>
          <a:lstStyle/>
          <a:p>
            <a:r>
              <a:rPr lang="de-DE" dirty="0">
                <a:solidFill>
                  <a:schemeClr val="tx2"/>
                </a:solidFill>
              </a:rPr>
              <a:t>Input </a:t>
            </a:r>
            <a:r>
              <a:rPr lang="de-DE" dirty="0" smtClean="0">
                <a:solidFill>
                  <a:schemeClr val="tx2"/>
                </a:solidFill>
              </a:rPr>
              <a:t>Internetsicherheit</a:t>
            </a:r>
            <a:endParaRPr lang="de-DE" dirty="0">
              <a:solidFill>
                <a:schemeClr val="tx2"/>
              </a:solidFill>
            </a:endParaRPr>
          </a:p>
        </p:txBody>
      </p:sp>
    </p:spTree>
    <p:extLst>
      <p:ext uri="{BB962C8B-B14F-4D97-AF65-F5344CB8AC3E}">
        <p14:creationId xmlns:p14="http://schemas.microsoft.com/office/powerpoint/2010/main" val="1112448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4" name="Untertitel 3"/>
          <p:cNvSpPr>
            <a:spLocks noGrp="1"/>
          </p:cNvSpPr>
          <p:nvPr>
            <p:ph type="subTitle" idx="10"/>
          </p:nvPr>
        </p:nvSpPr>
        <p:spPr/>
        <p:txBody>
          <a:bodyPr/>
          <a:lstStyle/>
          <a:p>
            <a:r>
              <a:rPr lang="de-DE" dirty="0" smtClean="0"/>
              <a:t>Pause</a:t>
            </a:r>
            <a:endParaRPr lang="de-DE" dirty="0"/>
          </a:p>
        </p:txBody>
      </p:sp>
      <p:sp>
        <p:nvSpPr>
          <p:cNvPr id="5" name="Inhaltsplatzhalter 2"/>
          <p:cNvSpPr>
            <a:spLocks noGrp="1"/>
          </p:cNvSpPr>
          <p:nvPr>
            <p:ph idx="1"/>
          </p:nvPr>
        </p:nvSpPr>
        <p:spPr/>
        <p:txBody>
          <a:bodyPr/>
          <a:lstStyle/>
          <a:p>
            <a:pPr marL="0" lvl="0" indent="0" algn="ctr">
              <a:buClr>
                <a:srgbClr val="179C7D"/>
              </a:buClr>
              <a:buSzPct val="100000"/>
              <a:buNone/>
            </a:pPr>
            <a:r>
              <a:rPr lang="de-DE" sz="3600" b="1" dirty="0">
                <a:solidFill>
                  <a:srgbClr val="179C7D"/>
                </a:solidFill>
              </a:rPr>
              <a:t>Pause</a:t>
            </a:r>
          </a:p>
          <a:p>
            <a:pPr marL="0" lvl="0" indent="0" algn="ctr">
              <a:buClr>
                <a:srgbClr val="179C7D"/>
              </a:buClr>
              <a:buSzPct val="100000"/>
              <a:buNone/>
            </a:pPr>
            <a:r>
              <a:rPr lang="de-DE" sz="3600" b="1" dirty="0">
                <a:solidFill>
                  <a:srgbClr val="179C7D"/>
                </a:solidFill>
              </a:rPr>
              <a:t>15 Minuten</a:t>
            </a:r>
          </a:p>
          <a:p>
            <a:pPr marL="0" indent="0">
              <a:buNone/>
            </a:pPr>
            <a:endParaRPr lang="de-DE" dirty="0"/>
          </a:p>
        </p:txBody>
      </p:sp>
    </p:spTree>
    <p:extLst>
      <p:ext uri="{BB962C8B-B14F-4D97-AF65-F5344CB8AC3E}">
        <p14:creationId xmlns:p14="http://schemas.microsoft.com/office/powerpoint/2010/main" val="1826076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a:solidFill>
                  <a:schemeClr val="tx2"/>
                </a:solidFill>
              </a:rPr>
              <a:t>Block I</a:t>
            </a:r>
            <a:endParaRPr lang="de-DE" dirty="0"/>
          </a:p>
        </p:txBody>
      </p:sp>
      <p:sp>
        <p:nvSpPr>
          <p:cNvPr id="3" name="Inhaltsplatzhalter 2"/>
          <p:cNvSpPr>
            <a:spLocks noGrp="1"/>
          </p:cNvSpPr>
          <p:nvPr>
            <p:ph idx="1"/>
          </p:nvPr>
        </p:nvSpPr>
        <p:spPr/>
        <p:txBody>
          <a:bodyPr/>
          <a:lstStyle/>
          <a:p>
            <a:r>
              <a:rPr lang="de-DE" dirty="0"/>
              <a:t>Frage: Möchten Sie einen Keks?</a:t>
            </a:r>
          </a:p>
          <a:p>
            <a:r>
              <a:rPr lang="de-DE" dirty="0"/>
              <a:t>Richtige Antwort: Nein, danke</a:t>
            </a:r>
            <a:r>
              <a:rPr lang="de-DE" dirty="0" smtClean="0"/>
              <a:t>!</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pic>
        <p:nvPicPr>
          <p:cNvPr id="5" name="Grafik 4">
            <a:extLst>
              <a:ext uri="{FF2B5EF4-FFF2-40B4-BE49-F238E27FC236}">
                <a16:creationId xmlns:a16="http://schemas.microsoft.com/office/drawing/2014/main" id="{4BF0F76A-C467-7C37-09DF-5B3B539E81C3}"/>
              </a:ext>
            </a:extLst>
          </p:cNvPr>
          <p:cNvPicPr>
            <a:picLocks noChangeAspect="1"/>
          </p:cNvPicPr>
          <p:nvPr/>
        </p:nvPicPr>
        <p:blipFill>
          <a:blip r:embed="rId3"/>
          <a:stretch>
            <a:fillRect/>
          </a:stretch>
        </p:blipFill>
        <p:spPr>
          <a:xfrm>
            <a:off x="7826249" y="1678072"/>
            <a:ext cx="3740051" cy="3999386"/>
          </a:xfrm>
          <a:prstGeom prst="rect">
            <a:avLst/>
          </a:prstGeom>
        </p:spPr>
      </p:pic>
    </p:spTree>
    <p:extLst>
      <p:ext uri="{BB962C8B-B14F-4D97-AF65-F5344CB8AC3E}">
        <p14:creationId xmlns:p14="http://schemas.microsoft.com/office/powerpoint/2010/main" val="2991046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a:solidFill>
                  <a:schemeClr val="tx2"/>
                </a:solidFill>
              </a:rPr>
              <a:t>Block I</a:t>
            </a:r>
            <a:endParaRPr lang="de-DE" dirty="0"/>
          </a:p>
        </p:txBody>
      </p:sp>
      <p:sp>
        <p:nvSpPr>
          <p:cNvPr id="3" name="Inhaltsplatzhalter 2"/>
          <p:cNvSpPr>
            <a:spLocks noGrp="1"/>
          </p:cNvSpPr>
          <p:nvPr>
            <p:ph idx="1"/>
          </p:nvPr>
        </p:nvSpPr>
        <p:spPr/>
        <p:txBody>
          <a:bodyPr/>
          <a:lstStyle/>
          <a:p>
            <a:r>
              <a:rPr lang="de-DE" dirty="0"/>
              <a:t>Wie lehne ich Cookies ab</a:t>
            </a:r>
            <a:r>
              <a:rPr lang="de-DE" dirty="0" smtClean="0"/>
              <a:t>?</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pic>
        <p:nvPicPr>
          <p:cNvPr id="6" name="Grafik 5">
            <a:extLst>
              <a:ext uri="{FF2B5EF4-FFF2-40B4-BE49-F238E27FC236}">
                <a16:creationId xmlns:a16="http://schemas.microsoft.com/office/drawing/2014/main" id="{2E7CB754-D490-AB71-2435-E627A46CE176}"/>
              </a:ext>
            </a:extLst>
          </p:cNvPr>
          <p:cNvPicPr>
            <a:picLocks noChangeAspect="1"/>
          </p:cNvPicPr>
          <p:nvPr/>
        </p:nvPicPr>
        <p:blipFill rotWithShape="1">
          <a:blip r:embed="rId2"/>
          <a:srcRect l="1911" t="3826" r="2931" b="3920"/>
          <a:stretch/>
        </p:blipFill>
        <p:spPr>
          <a:xfrm>
            <a:off x="5748165" y="1229342"/>
            <a:ext cx="5818135" cy="4792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083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a:solidFill>
                  <a:schemeClr val="tx2"/>
                </a:solidFill>
              </a:rPr>
              <a:t>Block I</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pic>
        <p:nvPicPr>
          <p:cNvPr id="5" name="Grafik 4">
            <a:extLst>
              <a:ext uri="{FF2B5EF4-FFF2-40B4-BE49-F238E27FC236}">
                <a16:creationId xmlns:a16="http://schemas.microsoft.com/office/drawing/2014/main" id="{9CFC99AE-6869-6368-4C6D-601CCFAFF5ED}"/>
              </a:ext>
            </a:extLst>
          </p:cNvPr>
          <p:cNvPicPr>
            <a:picLocks noChangeAspect="1"/>
          </p:cNvPicPr>
          <p:nvPr/>
        </p:nvPicPr>
        <p:blipFill rotWithShape="1">
          <a:blip r:embed="rId2"/>
          <a:srcRect l="1119" t="3993" r="1664" b="2679"/>
          <a:stretch/>
        </p:blipFill>
        <p:spPr>
          <a:xfrm>
            <a:off x="2204720" y="1224631"/>
            <a:ext cx="7782560" cy="4803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0050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a:t>
            </a:r>
            <a:r>
              <a:rPr lang="de-DE" dirty="0" smtClean="0">
                <a:solidFill>
                  <a:schemeClr val="tx2"/>
                </a:solidFill>
              </a:rPr>
              <a:t>– </a:t>
            </a:r>
            <a:r>
              <a:rPr lang="de-DE" dirty="0" smtClean="0">
                <a:solidFill>
                  <a:schemeClr val="tx2"/>
                </a:solidFill>
              </a:rPr>
              <a:t>Block </a:t>
            </a:r>
            <a:r>
              <a:rPr lang="de-DE" dirty="0">
                <a:solidFill>
                  <a:schemeClr val="tx2"/>
                </a:solidFill>
              </a:rPr>
              <a:t>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Übung</a:t>
            </a:r>
          </a:p>
          <a:p>
            <a:r>
              <a:rPr lang="de-DE" dirty="0"/>
              <a:t>Gehen Sie auf diese Websites auf Ihrem Telefon oder Laptop und lehnen Sie möglichst viele Cookies ab:</a:t>
            </a:r>
          </a:p>
          <a:p>
            <a:pPr lvl="1"/>
            <a:r>
              <a:rPr lang="de-DE" dirty="0" smtClean="0">
                <a:hlinkClick r:id="rId3"/>
              </a:rPr>
              <a:t>www.verbraucherzentrale.de</a:t>
            </a:r>
            <a:endParaRPr lang="de-DE" dirty="0" smtClean="0"/>
          </a:p>
          <a:p>
            <a:pPr lvl="1"/>
            <a:r>
              <a:rPr lang="de-DE" dirty="0" smtClean="0">
                <a:hlinkClick r:id="rId4"/>
              </a:rPr>
              <a:t>www.bahn.de</a:t>
            </a:r>
            <a:endParaRPr lang="de-DE" dirty="0" smtClean="0"/>
          </a:p>
          <a:p>
            <a:pPr lvl="1"/>
            <a:r>
              <a:rPr lang="de-DE" dirty="0" smtClean="0">
                <a:hlinkClick r:id="rId5"/>
              </a:rPr>
              <a:t>www.hugendubel.de</a:t>
            </a:r>
            <a:endParaRPr lang="de-DE" dirty="0" smtClean="0"/>
          </a:p>
          <a:p>
            <a:pPr lvl="1"/>
            <a:r>
              <a:rPr lang="de-DE" dirty="0" smtClean="0">
                <a:hlinkClick r:id="rId6"/>
              </a:rPr>
              <a:t>www.vimeo.com</a:t>
            </a:r>
            <a:endParaRPr lang="de-DE" dirty="0"/>
          </a:p>
          <a:p>
            <a:r>
              <a:rPr lang="de-DE" dirty="0"/>
              <a:t>Erzählen Sie den anderen, wie es Ihnen dabei ergangen ist</a:t>
            </a:r>
            <a:r>
              <a:rPr lang="de-DE" dirty="0" smtClean="0"/>
              <a:t>.</a:t>
            </a:r>
            <a:endParaRPr lang="de-DE" dirty="0"/>
          </a:p>
        </p:txBody>
      </p:sp>
      <p:sp>
        <p:nvSpPr>
          <p:cNvPr id="4" name="Untertitel 3"/>
          <p:cNvSpPr>
            <a:spLocks noGrp="1"/>
          </p:cNvSpPr>
          <p:nvPr>
            <p:ph type="subTitle" idx="10"/>
          </p:nvPr>
        </p:nvSpPr>
        <p:spPr/>
        <p:txBody>
          <a:bodyPr/>
          <a:lstStyle/>
          <a:p>
            <a:r>
              <a:rPr lang="de-DE" dirty="0" smtClean="0"/>
              <a:t>Cookies</a:t>
            </a:r>
            <a:endParaRPr lang="de-DE" dirty="0"/>
          </a:p>
        </p:txBody>
      </p:sp>
    </p:spTree>
    <p:extLst>
      <p:ext uri="{BB962C8B-B14F-4D97-AF65-F5344CB8AC3E}">
        <p14:creationId xmlns:p14="http://schemas.microsoft.com/office/powerpoint/2010/main" val="3496497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a:solidFill>
                  <a:schemeClr val="tx2"/>
                </a:solidFill>
              </a:rPr>
              <a:t>Block I</a:t>
            </a:r>
            <a:endParaRPr lang="de-DE" dirty="0"/>
          </a:p>
        </p:txBody>
      </p:sp>
      <p:sp>
        <p:nvSpPr>
          <p:cNvPr id="4" name="Untertitel 3"/>
          <p:cNvSpPr>
            <a:spLocks noGrp="1"/>
          </p:cNvSpPr>
          <p:nvPr>
            <p:ph type="subTitle" idx="10"/>
          </p:nvPr>
        </p:nvSpPr>
        <p:spPr/>
        <p:txBody>
          <a:bodyPr/>
          <a:lstStyle/>
          <a:p>
            <a:r>
              <a:rPr lang="de-DE" dirty="0" smtClean="0"/>
              <a:t>Übung Nutzungsbedingungen</a:t>
            </a:r>
            <a:endParaRPr lang="de-DE" dirty="0"/>
          </a:p>
        </p:txBody>
      </p:sp>
      <p:pic>
        <p:nvPicPr>
          <p:cNvPr id="5" name="Picture 2" descr="Google-Forscher warnt vor Schwachstelle in Kameraberechtigungen von iOS |  ZDNet.de">
            <a:extLst>
              <a:ext uri="{FF2B5EF4-FFF2-40B4-BE49-F238E27FC236}">
                <a16:creationId xmlns:a16="http://schemas.microsoft.com/office/drawing/2014/main" id="{C37C5FC1-CC60-ECD7-B9B4-50D5E5EFD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300" y="1334143"/>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423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a:solidFill>
                  <a:schemeClr val="tx2"/>
                </a:solidFill>
              </a:rPr>
              <a:t>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Nutzungsbedingungen einer App </a:t>
            </a:r>
            <a:r>
              <a:rPr lang="de-DE" dirty="0"/>
              <a:t>sind </a:t>
            </a:r>
            <a:r>
              <a:rPr lang="de-DE" b="1" dirty="0"/>
              <a:t>keine </a:t>
            </a:r>
            <a:r>
              <a:rPr lang="de-DE" dirty="0" smtClean="0"/>
              <a:t>Tracking-Cookies</a:t>
            </a:r>
            <a:endParaRPr lang="de-DE" dirty="0"/>
          </a:p>
          <a:p>
            <a:r>
              <a:rPr lang="de-DE" dirty="0"/>
              <a:t>Nutzungsbedingungen sind ein Vertrag über die Art und Weise der Nutzung eines Dienstes oder einer App, ähnlich der Geschäftsbedingungen. So auch beim </a:t>
            </a:r>
            <a:r>
              <a:rPr lang="de-DE" dirty="0" err="1" smtClean="0"/>
              <a:t>DorfFunk</a:t>
            </a:r>
            <a:r>
              <a:rPr lang="de-DE" dirty="0" smtClean="0"/>
              <a:t>.</a:t>
            </a:r>
            <a:endParaRPr lang="de-DE" dirty="0"/>
          </a:p>
          <a:p>
            <a:r>
              <a:rPr lang="de-DE" dirty="0"/>
              <a:t>Die Gepflogenheiten eines </a:t>
            </a:r>
            <a:r>
              <a:rPr lang="de-DE" b="1" dirty="0">
                <a:solidFill>
                  <a:srgbClr val="009778"/>
                </a:solidFill>
              </a:rPr>
              <a:t>angemessenen Miteinanders </a:t>
            </a:r>
            <a:r>
              <a:rPr lang="de-DE" dirty="0"/>
              <a:t>sowie geltendes Recht (z. B. Straf-, Wettbewerbs- und Jugendschutzrecht) und Rechte Dritter (z. B. Namens-, Marken-, Urheberrechte oder Persönlichkeitsrechte) müssen beachtet werden.</a:t>
            </a:r>
          </a:p>
          <a:p>
            <a:r>
              <a:rPr lang="de-DE" dirty="0"/>
              <a:t>Äußerungen, die beleidigend/ehrverletzend sein können, aber auch die Nutzung eines falschen Namens, Gewaltdarstellungen und Aufrufe zu Straftaten etc. sind verboten.</a:t>
            </a:r>
          </a:p>
          <a:p>
            <a:r>
              <a:rPr lang="de-DE" dirty="0"/>
              <a:t>Wer dort KEIN Häkchen setzt, darf die App nicht benutzen.</a:t>
            </a:r>
          </a:p>
          <a:p>
            <a:r>
              <a:rPr lang="de-DE" b="1" dirty="0">
                <a:solidFill>
                  <a:srgbClr val="009778"/>
                </a:solidFill>
              </a:rPr>
              <a:t>ACHTUNG: </a:t>
            </a:r>
            <a:r>
              <a:rPr lang="de-DE" dirty="0"/>
              <a:t>Gestatten Sie einer App so wenige Zugriffsrechte wie möglich (Zugriff auf Kamera, Mikrofon und Standort nur wenn unbedingt nötig), damit keine weiteren Sicherheitsrisiken entstehen.</a:t>
            </a:r>
          </a:p>
          <a:p>
            <a:endParaRPr lang="de-DE" dirty="0"/>
          </a:p>
        </p:txBody>
      </p:sp>
      <p:sp>
        <p:nvSpPr>
          <p:cNvPr id="4" name="Untertitel 3"/>
          <p:cNvSpPr>
            <a:spLocks noGrp="1"/>
          </p:cNvSpPr>
          <p:nvPr>
            <p:ph type="subTitle" idx="10"/>
          </p:nvPr>
        </p:nvSpPr>
        <p:spPr/>
        <p:txBody>
          <a:bodyPr/>
          <a:lstStyle/>
          <a:p>
            <a:r>
              <a:rPr lang="de-DE" dirty="0" smtClean="0"/>
              <a:t>Input Nutzungsbedingungen</a:t>
            </a:r>
            <a:endParaRPr lang="de-DE" dirty="0"/>
          </a:p>
        </p:txBody>
      </p:sp>
    </p:spTree>
    <p:extLst>
      <p:ext uri="{BB962C8B-B14F-4D97-AF65-F5344CB8AC3E}">
        <p14:creationId xmlns:p14="http://schemas.microsoft.com/office/powerpoint/2010/main" val="2103265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a:t>
            </a:r>
            <a:endParaRPr lang="de-DE" dirty="0"/>
          </a:p>
        </p:txBody>
      </p:sp>
      <p:sp>
        <p:nvSpPr>
          <p:cNvPr id="4" name="Untertitel 3"/>
          <p:cNvSpPr>
            <a:spLocks noGrp="1"/>
          </p:cNvSpPr>
          <p:nvPr>
            <p:ph type="subTitle" idx="10"/>
          </p:nvPr>
        </p:nvSpPr>
        <p:spPr/>
        <p:txBody>
          <a:bodyPr/>
          <a:lstStyle/>
          <a:p>
            <a:r>
              <a:rPr lang="de-DE" dirty="0" smtClean="0"/>
              <a:t>Passwörter</a:t>
            </a:r>
            <a:endParaRPr lang="de-DE" dirty="0"/>
          </a:p>
        </p:txBody>
      </p:sp>
      <p:sp>
        <p:nvSpPr>
          <p:cNvPr id="5" name="Sprechblase: oval 2">
            <a:extLst>
              <a:ext uri="{FF2B5EF4-FFF2-40B4-BE49-F238E27FC236}">
                <a16:creationId xmlns:a16="http://schemas.microsoft.com/office/drawing/2014/main" id="{80107B1F-547E-5996-181E-85C729597C5A}"/>
              </a:ext>
            </a:extLst>
          </p:cNvPr>
          <p:cNvSpPr/>
          <p:nvPr/>
        </p:nvSpPr>
        <p:spPr bwMode="auto">
          <a:xfrm>
            <a:off x="622300" y="1518862"/>
            <a:ext cx="5004021" cy="2230754"/>
          </a:xfrm>
          <a:prstGeom prst="wedgeEllipseCallout">
            <a:avLst>
              <a:gd name="adj1" fmla="val 27075"/>
              <a:gd name="adj2" fmla="val 92338"/>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0" indent="0" algn="ctr">
              <a:buClr>
                <a:srgbClr val="179C7D"/>
              </a:buClr>
              <a:buSzPct val="100000"/>
              <a:buNone/>
            </a:pPr>
            <a:r>
              <a:rPr lang="de-DE" sz="3200" dirty="0">
                <a:latin typeface="Lato" panose="020F0502020204030203" pitchFamily="34" charset="0"/>
                <a:ea typeface="Lato" panose="020F0502020204030203" pitchFamily="34" charset="0"/>
                <a:cs typeface="Lato" panose="020F0502020204030203" pitchFamily="34" charset="0"/>
              </a:rPr>
              <a:t>In welchem Kontext ist ein Passwort wichtig?</a:t>
            </a:r>
          </a:p>
        </p:txBody>
      </p:sp>
      <p:sp>
        <p:nvSpPr>
          <p:cNvPr id="6"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1518862"/>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7"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2634239"/>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3749616"/>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9" name="Sprechblase: rechteckig mit abgerundeten Ecken 7">
            <a:extLst>
              <a:ext uri="{FF2B5EF4-FFF2-40B4-BE49-F238E27FC236}">
                <a16:creationId xmlns:a16="http://schemas.microsoft.com/office/drawing/2014/main" id="{B8E650C2-3319-3D93-762D-DCD15E3D938D}"/>
              </a:ext>
            </a:extLst>
          </p:cNvPr>
          <p:cNvSpPr/>
          <p:nvPr/>
        </p:nvSpPr>
        <p:spPr bwMode="auto">
          <a:xfrm>
            <a:off x="6822818" y="4867816"/>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6802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a:t>
            </a:r>
            <a:endParaRPr lang="de-DE" dirty="0"/>
          </a:p>
        </p:txBody>
      </p:sp>
      <p:sp>
        <p:nvSpPr>
          <p:cNvPr id="3" name="Inhaltsplatzhalter 2"/>
          <p:cNvSpPr>
            <a:spLocks noGrp="1"/>
          </p:cNvSpPr>
          <p:nvPr>
            <p:ph idx="1"/>
          </p:nvPr>
        </p:nvSpPr>
        <p:spPr/>
        <p:txBody>
          <a:bodyPr/>
          <a:lstStyle/>
          <a:p>
            <a:pPr marL="0" indent="0" algn="ctr">
              <a:buNone/>
            </a:pPr>
            <a:r>
              <a:rPr lang="de-DE" sz="3600" b="1" dirty="0">
                <a:solidFill>
                  <a:srgbClr val="009778"/>
                </a:solidFill>
              </a:rPr>
              <a:t>Wie finde ich ein gutes Passwort</a:t>
            </a:r>
            <a:r>
              <a:rPr lang="de-DE" sz="3600" b="1" dirty="0" smtClean="0">
                <a:solidFill>
                  <a:srgbClr val="009778"/>
                </a:solidFill>
              </a:rPr>
              <a:t>?</a:t>
            </a:r>
            <a:endParaRPr lang="de-DE" sz="3600" b="1" dirty="0">
              <a:solidFill>
                <a:srgbClr val="009778"/>
              </a:solidFill>
            </a:endParaRPr>
          </a:p>
        </p:txBody>
      </p:sp>
      <p:sp>
        <p:nvSpPr>
          <p:cNvPr id="4" name="Untertitel 3"/>
          <p:cNvSpPr>
            <a:spLocks noGrp="1"/>
          </p:cNvSpPr>
          <p:nvPr>
            <p:ph type="subTitle" idx="10"/>
          </p:nvPr>
        </p:nvSpPr>
        <p:spPr/>
        <p:txBody>
          <a:bodyPr/>
          <a:lstStyle/>
          <a:p>
            <a:r>
              <a:rPr lang="de-DE" dirty="0" smtClean="0"/>
              <a:t>Passwörter</a:t>
            </a:r>
            <a:endParaRPr lang="de-DE" dirty="0"/>
          </a:p>
        </p:txBody>
      </p:sp>
    </p:spTree>
    <p:extLst>
      <p:ext uri="{BB962C8B-B14F-4D97-AF65-F5344CB8AC3E}">
        <p14:creationId xmlns:p14="http://schemas.microsoft.com/office/powerpoint/2010/main" val="254684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solidFill>
                  <a:schemeClr val="tx2"/>
                </a:solidFill>
              </a:rPr>
              <a:t>Sicherheit</a:t>
            </a:r>
            <a:r>
              <a:rPr lang="de-DE" dirty="0">
                <a:solidFill>
                  <a:schemeClr val="tx2"/>
                </a:solidFill>
              </a:rPr>
              <a:t>, Tracking, Passwörter</a:t>
            </a:r>
            <a:endParaRPr lang="de-DE" dirty="0"/>
          </a:p>
        </p:txBody>
      </p:sp>
      <p:sp>
        <p:nvSpPr>
          <p:cNvPr id="7" name="Textplatzhalter 6"/>
          <p:cNvSpPr>
            <a:spLocks noGrp="1"/>
          </p:cNvSpPr>
          <p:nvPr>
            <p:ph type="body" sz="quarter" idx="10"/>
          </p:nvPr>
        </p:nvSpPr>
        <p:spPr>
          <a:xfrm>
            <a:off x="622301" y="1773237"/>
            <a:ext cx="10945700" cy="4403793"/>
          </a:xfrm>
        </p:spPr>
        <p:txBody>
          <a:bodyPr numCol="2"/>
          <a:lstStyle/>
          <a:p>
            <a:pPr marL="0" indent="0">
              <a:buClr>
                <a:srgbClr val="179C7D"/>
              </a:buClr>
              <a:buSzPct val="100000"/>
              <a:buNone/>
            </a:pPr>
            <a:r>
              <a:rPr lang="de-DE" sz="2200" dirty="0" smtClean="0">
                <a:solidFill>
                  <a:schemeClr val="tx2"/>
                </a:solidFill>
              </a:rPr>
              <a:t>Block I</a:t>
            </a:r>
          </a:p>
          <a:p>
            <a:pPr marL="0" indent="0">
              <a:buClr>
                <a:srgbClr val="179C7D"/>
              </a:buClr>
              <a:buSzPct val="100000"/>
              <a:buNone/>
            </a:pPr>
            <a:r>
              <a:rPr lang="de-DE" sz="2200" dirty="0" smtClean="0">
                <a:solidFill>
                  <a:schemeClr val="tx2"/>
                </a:solidFill>
              </a:rPr>
              <a:t>Vorstellungsrunde</a:t>
            </a:r>
            <a:endParaRPr lang="de-DE" sz="2200" dirty="0">
              <a:solidFill>
                <a:schemeClr val="tx2"/>
              </a:solidFill>
            </a:endParaRPr>
          </a:p>
          <a:p>
            <a:pPr marL="0" indent="0">
              <a:buClr>
                <a:srgbClr val="179C7D"/>
              </a:buClr>
              <a:buSzPct val="100000"/>
              <a:buNone/>
            </a:pPr>
            <a:r>
              <a:rPr lang="de-DE" sz="2200" dirty="0" smtClean="0">
                <a:solidFill>
                  <a:schemeClr val="tx2"/>
                </a:solidFill>
              </a:rPr>
              <a:t>Einstieg</a:t>
            </a:r>
            <a:r>
              <a:rPr lang="de-DE" sz="2200" dirty="0">
                <a:solidFill>
                  <a:schemeClr val="tx2"/>
                </a:solidFill>
              </a:rPr>
              <a:t>: </a:t>
            </a:r>
            <a:r>
              <a:rPr lang="de-DE" sz="2200" dirty="0" err="1">
                <a:solidFill>
                  <a:schemeClr val="tx2"/>
                </a:solidFill>
              </a:rPr>
              <a:t>Assoziogramm</a:t>
            </a:r>
            <a:r>
              <a:rPr lang="de-DE" sz="2200" dirty="0">
                <a:solidFill>
                  <a:schemeClr val="tx2"/>
                </a:solidFill>
              </a:rPr>
              <a:t> zum Thema </a:t>
            </a:r>
            <a:r>
              <a:rPr lang="de-DE" sz="2200" dirty="0" smtClean="0">
                <a:solidFill>
                  <a:schemeClr val="tx2"/>
                </a:solidFill>
              </a:rPr>
              <a:t>Internetsicherheit</a:t>
            </a:r>
          </a:p>
          <a:p>
            <a:pPr marL="0" indent="0">
              <a:buClr>
                <a:srgbClr val="179C7D"/>
              </a:buClr>
              <a:buSzPct val="100000"/>
              <a:buNone/>
            </a:pPr>
            <a:r>
              <a:rPr lang="de-DE" sz="2200" dirty="0" smtClean="0">
                <a:solidFill>
                  <a:schemeClr val="tx2"/>
                </a:solidFill>
              </a:rPr>
              <a:t>Aufstellung</a:t>
            </a:r>
            <a:endParaRPr lang="de-DE" sz="2200" dirty="0">
              <a:solidFill>
                <a:schemeClr val="tx2"/>
              </a:solidFill>
            </a:endParaRPr>
          </a:p>
          <a:p>
            <a:pPr marL="0" indent="0">
              <a:buClr>
                <a:srgbClr val="179C7D"/>
              </a:buClr>
              <a:buSzPct val="100000"/>
              <a:buNone/>
            </a:pPr>
            <a:r>
              <a:rPr lang="de-DE" sz="2200" dirty="0" smtClean="0">
                <a:solidFill>
                  <a:schemeClr val="tx2"/>
                </a:solidFill>
              </a:rPr>
              <a:t>Input </a:t>
            </a:r>
            <a:r>
              <a:rPr lang="de-DE" sz="2200" dirty="0">
                <a:solidFill>
                  <a:schemeClr val="tx2"/>
                </a:solidFill>
              </a:rPr>
              <a:t>Internetsicherheit</a:t>
            </a:r>
          </a:p>
          <a:p>
            <a:pPr marL="0" indent="0">
              <a:buClr>
                <a:srgbClr val="179C7D"/>
              </a:buClr>
              <a:buSzPct val="100000"/>
              <a:buNone/>
            </a:pPr>
            <a:r>
              <a:rPr lang="de-DE" sz="2200" dirty="0">
                <a:solidFill>
                  <a:schemeClr val="tx2"/>
                </a:solidFill>
              </a:rPr>
              <a:t>	</a:t>
            </a:r>
            <a:r>
              <a:rPr lang="de-DE" sz="2200" dirty="0" smtClean="0">
                <a:solidFill>
                  <a:schemeClr val="tx2"/>
                </a:solidFill>
              </a:rPr>
              <a:t>Pause</a:t>
            </a:r>
            <a:endParaRPr lang="de-DE" sz="2200" dirty="0">
              <a:solidFill>
                <a:schemeClr val="tx2"/>
              </a:solidFill>
            </a:endParaRPr>
          </a:p>
          <a:p>
            <a:pPr marL="0" indent="0">
              <a:buClr>
                <a:srgbClr val="179C7D"/>
              </a:buClr>
              <a:buSzPct val="100000"/>
              <a:buNone/>
            </a:pPr>
            <a:r>
              <a:rPr lang="de-DE" sz="2200" dirty="0" smtClean="0">
                <a:solidFill>
                  <a:schemeClr val="tx2"/>
                </a:solidFill>
              </a:rPr>
              <a:t>Cookies</a:t>
            </a:r>
          </a:p>
          <a:p>
            <a:pPr marL="0" indent="0">
              <a:buClr>
                <a:srgbClr val="179C7D"/>
              </a:buClr>
              <a:buSzPct val="100000"/>
              <a:buNone/>
            </a:pPr>
            <a:r>
              <a:rPr lang="de-DE" sz="2200" dirty="0" smtClean="0">
                <a:solidFill>
                  <a:schemeClr val="tx2"/>
                </a:solidFill>
              </a:rPr>
              <a:t>Übung und Input Nutzungsbedingungen</a:t>
            </a:r>
          </a:p>
          <a:p>
            <a:pPr marL="0" indent="0">
              <a:buClr>
                <a:srgbClr val="179C7D"/>
              </a:buClr>
              <a:buSzPct val="100000"/>
              <a:buNone/>
            </a:pPr>
            <a:r>
              <a:rPr lang="de-DE" sz="2200" dirty="0" smtClean="0">
                <a:solidFill>
                  <a:schemeClr val="tx2"/>
                </a:solidFill>
              </a:rPr>
              <a:t>Passwörter</a:t>
            </a:r>
          </a:p>
          <a:p>
            <a:pPr marL="0" indent="0">
              <a:buClr>
                <a:srgbClr val="179C7D"/>
              </a:buClr>
              <a:buSzPct val="100000"/>
              <a:buNone/>
            </a:pPr>
            <a:r>
              <a:rPr lang="de-DE" sz="2200" dirty="0" smtClean="0">
                <a:solidFill>
                  <a:schemeClr val="tx2"/>
                </a:solidFill>
              </a:rPr>
              <a:t>Block II</a:t>
            </a:r>
          </a:p>
          <a:p>
            <a:pPr marL="0" indent="0">
              <a:buClr>
                <a:srgbClr val="179C7D"/>
              </a:buClr>
              <a:buSzPct val="100000"/>
              <a:buNone/>
            </a:pPr>
            <a:r>
              <a:rPr lang="de-DE" sz="2200" dirty="0" smtClean="0">
                <a:solidFill>
                  <a:schemeClr val="tx2"/>
                </a:solidFill>
              </a:rPr>
              <a:t>Sichere Passwörter generieren</a:t>
            </a:r>
          </a:p>
          <a:p>
            <a:pPr marL="0" indent="0">
              <a:buClr>
                <a:srgbClr val="179C7D"/>
              </a:buClr>
              <a:buSzPct val="100000"/>
              <a:buNone/>
            </a:pPr>
            <a:r>
              <a:rPr lang="de-DE" sz="2200" dirty="0" smtClean="0">
                <a:solidFill>
                  <a:schemeClr val="tx2"/>
                </a:solidFill>
              </a:rPr>
              <a:t>Unsere Nutzer*innen: Rollenspiel</a:t>
            </a:r>
          </a:p>
          <a:p>
            <a:pPr marL="0" indent="0">
              <a:buClr>
                <a:srgbClr val="179C7D"/>
              </a:buClr>
              <a:buSzPct val="100000"/>
              <a:buNone/>
            </a:pPr>
            <a:r>
              <a:rPr lang="de-DE" sz="2200" dirty="0">
                <a:solidFill>
                  <a:schemeClr val="tx2"/>
                </a:solidFill>
              </a:rPr>
              <a:t>	</a:t>
            </a:r>
            <a:r>
              <a:rPr lang="de-DE" sz="2200" dirty="0" smtClean="0">
                <a:solidFill>
                  <a:schemeClr val="tx2"/>
                </a:solidFill>
              </a:rPr>
              <a:t>Pause</a:t>
            </a:r>
            <a:endParaRPr lang="de-DE" sz="2200" dirty="0">
              <a:solidFill>
                <a:schemeClr val="tx2"/>
              </a:solidFill>
            </a:endParaRPr>
          </a:p>
          <a:p>
            <a:pPr marL="0" indent="0">
              <a:buClr>
                <a:srgbClr val="179C7D"/>
              </a:buClr>
              <a:buSzPct val="100000"/>
              <a:buNone/>
            </a:pPr>
            <a:r>
              <a:rPr lang="de-DE" sz="2200" dirty="0" smtClean="0">
                <a:solidFill>
                  <a:schemeClr val="tx2"/>
                </a:solidFill>
              </a:rPr>
              <a:t>Unsere </a:t>
            </a:r>
            <a:r>
              <a:rPr lang="de-DE" sz="2200" dirty="0">
                <a:solidFill>
                  <a:schemeClr val="tx2"/>
                </a:solidFill>
              </a:rPr>
              <a:t>Nutzer*innen: Moderation</a:t>
            </a:r>
          </a:p>
          <a:p>
            <a:pPr marL="0" indent="0">
              <a:buClr>
                <a:srgbClr val="179C7D"/>
              </a:buClr>
              <a:buSzPct val="100000"/>
              <a:buNone/>
            </a:pPr>
            <a:r>
              <a:rPr lang="de-DE" sz="2200" dirty="0" smtClean="0">
                <a:solidFill>
                  <a:schemeClr val="tx2"/>
                </a:solidFill>
              </a:rPr>
              <a:t>Zusammenfassung</a:t>
            </a:r>
            <a:endParaRPr lang="de-DE" sz="2200" dirty="0">
              <a:solidFill>
                <a:schemeClr val="tx2"/>
              </a:solidFill>
            </a:endParaRPr>
          </a:p>
          <a:p>
            <a:pPr marL="0" indent="0">
              <a:buClr>
                <a:srgbClr val="179C7D"/>
              </a:buClr>
              <a:buSzPct val="100000"/>
              <a:buNone/>
            </a:pPr>
            <a:r>
              <a:rPr lang="de-DE" sz="2200" dirty="0" smtClean="0">
                <a:solidFill>
                  <a:schemeClr val="tx2"/>
                </a:solidFill>
              </a:rPr>
              <a:t>Offene Fragen</a:t>
            </a:r>
            <a:endParaRPr lang="de-DE" sz="2200" dirty="0">
              <a:solidFill>
                <a:schemeClr val="tx2"/>
              </a:solidFill>
            </a:endParaRPr>
          </a:p>
        </p:txBody>
      </p:sp>
      <p:sp>
        <p:nvSpPr>
          <p:cNvPr id="6" name="Untertitel 5"/>
          <p:cNvSpPr>
            <a:spLocks noGrp="1"/>
          </p:cNvSpPr>
          <p:nvPr>
            <p:ph type="subTitle" idx="1"/>
          </p:nvPr>
        </p:nvSpPr>
        <p:spPr/>
        <p:txBody>
          <a:bodyPr/>
          <a:lstStyle/>
          <a:p>
            <a:r>
              <a:rPr lang="de-DE" dirty="0" smtClean="0"/>
              <a:t>Inhalt</a:t>
            </a:r>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9991" y="3775536"/>
            <a:ext cx="2636310" cy="2401495"/>
          </a:xfrm>
          <a:prstGeom prst="rect">
            <a:avLst/>
          </a:prstGeom>
        </p:spPr>
      </p:pic>
    </p:spTree>
    <p:extLst>
      <p:ext uri="{BB962C8B-B14F-4D97-AF65-F5344CB8AC3E}">
        <p14:creationId xmlns:p14="http://schemas.microsoft.com/office/powerpoint/2010/main" val="251522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a:t>
            </a:r>
            <a:r>
              <a:rPr lang="de-DE" dirty="0" smtClean="0">
                <a:solidFill>
                  <a:schemeClr val="tx2"/>
                </a:solidFill>
              </a:rPr>
              <a:t>Passwörter</a:t>
            </a:r>
            <a:endParaRPr lang="de-DE" dirty="0"/>
          </a:p>
        </p:txBody>
      </p:sp>
      <p:sp>
        <p:nvSpPr>
          <p:cNvPr id="3" name="Inhaltsplatzhalter 2"/>
          <p:cNvSpPr>
            <a:spLocks noGrp="1"/>
          </p:cNvSpPr>
          <p:nvPr>
            <p:ph idx="1"/>
          </p:nvPr>
        </p:nvSpPr>
        <p:spPr/>
        <p:txBody>
          <a:bodyPr/>
          <a:lstStyle/>
          <a:p>
            <a:pPr marL="0" indent="0" algn="ctr">
              <a:buNone/>
            </a:pPr>
            <a:r>
              <a:rPr lang="de-DE" sz="3600" b="1" dirty="0">
                <a:solidFill>
                  <a:srgbClr val="009778"/>
                </a:solidFill>
              </a:rPr>
              <a:t>Ende des ersten Blocks …</a:t>
            </a:r>
          </a:p>
          <a:p>
            <a:pPr marL="0" indent="0" algn="ctr">
              <a:buNone/>
            </a:pPr>
            <a:r>
              <a:rPr lang="de-DE" sz="3600" b="1" dirty="0">
                <a:solidFill>
                  <a:srgbClr val="009778"/>
                </a:solidFill>
              </a:rPr>
              <a:t>Wir sehen uns bald wieder zum zweiten Block</a:t>
            </a:r>
            <a:r>
              <a:rPr lang="de-DE" sz="3600" b="1" dirty="0" smtClean="0">
                <a:solidFill>
                  <a:srgbClr val="009778"/>
                </a:solidFill>
              </a:rPr>
              <a:t>!</a:t>
            </a:r>
            <a:endParaRPr lang="de-DE" sz="3600" b="1" dirty="0">
              <a:solidFill>
                <a:srgbClr val="009778"/>
              </a:solidFill>
            </a:endParaRPr>
          </a:p>
        </p:txBody>
      </p:sp>
      <p:sp>
        <p:nvSpPr>
          <p:cNvPr id="4" name="Untertitel 3"/>
          <p:cNvSpPr>
            <a:spLocks noGrp="1"/>
          </p:cNvSpPr>
          <p:nvPr>
            <p:ph type="subTitle" idx="10"/>
          </p:nvPr>
        </p:nvSpPr>
        <p:spPr/>
        <p:txBody>
          <a:bodyPr/>
          <a:lstStyle/>
          <a:p>
            <a:r>
              <a:rPr lang="de-DE" dirty="0" smtClean="0"/>
              <a:t>Pause/Block II</a:t>
            </a:r>
            <a:endParaRPr lang="de-DE" dirty="0"/>
          </a:p>
        </p:txBody>
      </p:sp>
    </p:spTree>
    <p:extLst>
      <p:ext uri="{BB962C8B-B14F-4D97-AF65-F5344CB8AC3E}">
        <p14:creationId xmlns:p14="http://schemas.microsoft.com/office/powerpoint/2010/main" val="2578697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II</a:t>
            </a:r>
            <a:endParaRPr lang="de-DE" dirty="0"/>
          </a:p>
        </p:txBody>
      </p:sp>
      <p:sp>
        <p:nvSpPr>
          <p:cNvPr id="4" name="Untertitel 3"/>
          <p:cNvSpPr>
            <a:spLocks noGrp="1"/>
          </p:cNvSpPr>
          <p:nvPr>
            <p:ph type="subTitle" idx="10"/>
          </p:nvPr>
        </p:nvSpPr>
        <p:spPr/>
        <p:txBody>
          <a:bodyPr/>
          <a:lstStyle/>
          <a:p>
            <a:r>
              <a:rPr lang="de-DE" dirty="0">
                <a:solidFill>
                  <a:schemeClr val="tx2"/>
                </a:solidFill>
              </a:rPr>
              <a:t>Sichere Passwörter </a:t>
            </a:r>
            <a:r>
              <a:rPr lang="de-DE" dirty="0" smtClean="0">
                <a:solidFill>
                  <a:schemeClr val="tx2"/>
                </a:solidFill>
              </a:rPr>
              <a:t>generieren</a:t>
            </a:r>
            <a:endParaRPr lang="de-DE" dirty="0">
              <a:solidFill>
                <a:schemeClr val="tx2"/>
              </a:solidFill>
            </a:endParaRPr>
          </a:p>
        </p:txBody>
      </p:sp>
      <p:pic>
        <p:nvPicPr>
          <p:cNvPr id="5" name="Picture 4">
            <a:extLst>
              <a:ext uri="{FF2B5EF4-FFF2-40B4-BE49-F238E27FC236}">
                <a16:creationId xmlns:a16="http://schemas.microsoft.com/office/drawing/2014/main" id="{69CB413C-7890-4082-BB9A-DE31302D7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800" y="1768002"/>
            <a:ext cx="6667500" cy="3819525"/>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p:cNvSpPr>
            <a:spLocks noGrp="1"/>
          </p:cNvSpPr>
          <p:nvPr>
            <p:ph idx="1"/>
          </p:nvPr>
        </p:nvSpPr>
        <p:spPr>
          <a:xfrm>
            <a:off x="622300" y="1334143"/>
            <a:ext cx="4085887" cy="4687245"/>
          </a:xfrm>
        </p:spPr>
        <p:txBody>
          <a:bodyPr/>
          <a:lstStyle/>
          <a:p>
            <a:pPr marL="0" indent="0">
              <a:buNone/>
            </a:pPr>
            <a:r>
              <a:rPr lang="de-DE" b="1" dirty="0" err="1" smtClean="0">
                <a:solidFill>
                  <a:srgbClr val="009778"/>
                </a:solidFill>
              </a:rPr>
              <a:t>Leetspeak</a:t>
            </a:r>
            <a:endParaRPr lang="de-DE" b="1" dirty="0" smtClean="0">
              <a:solidFill>
                <a:srgbClr val="009778"/>
              </a:solidFill>
            </a:endParaRPr>
          </a:p>
          <a:p>
            <a:pPr marL="0" indent="0">
              <a:buNone/>
            </a:pPr>
            <a:r>
              <a:rPr lang="de-DE" dirty="0"/>
              <a:t>E</a:t>
            </a:r>
            <a:r>
              <a:rPr lang="de-DE" dirty="0" smtClean="0"/>
              <a:t>ine </a:t>
            </a:r>
            <a:r>
              <a:rPr lang="de-DE" dirty="0"/>
              <a:t>codierte Sprache, die in den 1990er Jahren von Hacker*innen entwickelt wurde, um Barrieren in Computern zu umgehen</a:t>
            </a:r>
          </a:p>
        </p:txBody>
      </p:sp>
    </p:spTree>
    <p:extLst>
      <p:ext uri="{BB962C8B-B14F-4D97-AF65-F5344CB8AC3E}">
        <p14:creationId xmlns:p14="http://schemas.microsoft.com/office/powerpoint/2010/main" val="1699938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II</a:t>
            </a:r>
            <a:endParaRPr lang="de-DE" dirty="0"/>
          </a:p>
        </p:txBody>
      </p:sp>
      <p:sp>
        <p:nvSpPr>
          <p:cNvPr id="4" name="Untertitel 3"/>
          <p:cNvSpPr>
            <a:spLocks noGrp="1"/>
          </p:cNvSpPr>
          <p:nvPr>
            <p:ph type="subTitle" idx="10"/>
          </p:nvPr>
        </p:nvSpPr>
        <p:spPr/>
        <p:txBody>
          <a:bodyPr/>
          <a:lstStyle/>
          <a:p>
            <a:r>
              <a:rPr lang="de-DE" dirty="0">
                <a:solidFill>
                  <a:schemeClr val="tx2"/>
                </a:solidFill>
              </a:rPr>
              <a:t>Sichere Passwörter </a:t>
            </a:r>
            <a:r>
              <a:rPr lang="de-DE" dirty="0" smtClean="0">
                <a:solidFill>
                  <a:schemeClr val="tx2"/>
                </a:solidFill>
              </a:rPr>
              <a:t>generieren</a:t>
            </a:r>
            <a:endParaRPr lang="de-DE" dirty="0">
              <a:solidFill>
                <a:schemeClr val="tx2"/>
              </a:solidFill>
            </a:endParaRPr>
          </a:p>
        </p:txBody>
      </p:sp>
      <p:sp>
        <p:nvSpPr>
          <p:cNvPr id="5" name="Rechteck 4">
            <a:extLst>
              <a:ext uri="{FF2B5EF4-FFF2-40B4-BE49-F238E27FC236}">
                <a16:creationId xmlns:a16="http://schemas.microsoft.com/office/drawing/2014/main" id="{022DDB39-847F-3727-BC18-B8CB15419446}"/>
              </a:ext>
            </a:extLst>
          </p:cNvPr>
          <p:cNvSpPr/>
          <p:nvPr/>
        </p:nvSpPr>
        <p:spPr bwMode="auto">
          <a:xfrm>
            <a:off x="5028031" y="1654274"/>
            <a:ext cx="6538269" cy="3744000"/>
          </a:xfrm>
          <a:prstGeom prst="rect">
            <a:avLst/>
          </a:prstGeom>
          <a:ln>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6" name="Textfeld 5">
            <a:extLst>
              <a:ext uri="{FF2B5EF4-FFF2-40B4-BE49-F238E27FC236}">
                <a16:creationId xmlns:a16="http://schemas.microsoft.com/office/drawing/2014/main" id="{DF4A6AE9-DA2E-C4F3-D9D9-4ADA318CA8AD}"/>
              </a:ext>
            </a:extLst>
          </p:cNvPr>
          <p:cNvSpPr txBox="1"/>
          <p:nvPr/>
        </p:nvSpPr>
        <p:spPr>
          <a:xfrm>
            <a:off x="5324875" y="1818114"/>
            <a:ext cx="5944582" cy="3416320"/>
          </a:xfrm>
          <a:prstGeom prst="rect">
            <a:avLst/>
          </a:prstGeom>
          <a:noFill/>
        </p:spPr>
        <p:txBody>
          <a:bodyPr wrap="square" rtlCol="0">
            <a:spAutoFit/>
          </a:bodyPr>
          <a:lstStyle/>
          <a:p>
            <a:r>
              <a:rPr lang="de-DE" sz="4000" dirty="0">
                <a:latin typeface="Amasis MT Pro Black" panose="02040A04050005020304" pitchFamily="18" charset="0"/>
              </a:rPr>
              <a:t>1N73LL163NZ 157 D13 F43H16K317 51CH D3M W4ND3L 4NZUP4553N</a:t>
            </a:r>
          </a:p>
          <a:p>
            <a:r>
              <a:rPr lang="de-DE" sz="4000" dirty="0">
                <a:latin typeface="Amasis MT Pro Black" panose="02040A04050005020304" pitchFamily="18" charset="0"/>
              </a:rPr>
              <a:t>-573PH3N H4WK1N6</a:t>
            </a:r>
          </a:p>
        </p:txBody>
      </p:sp>
      <p:sp>
        <p:nvSpPr>
          <p:cNvPr id="10" name="Inhaltsplatzhalter 2"/>
          <p:cNvSpPr>
            <a:spLocks noGrp="1"/>
          </p:cNvSpPr>
          <p:nvPr>
            <p:ph idx="1"/>
          </p:nvPr>
        </p:nvSpPr>
        <p:spPr>
          <a:xfrm>
            <a:off x="622300" y="1334143"/>
            <a:ext cx="10944000" cy="4687245"/>
          </a:xfrm>
        </p:spPr>
        <p:txBody>
          <a:bodyPr/>
          <a:lstStyle/>
          <a:p>
            <a:r>
              <a:rPr lang="de-DE" dirty="0"/>
              <a:t>Beispiel des </a:t>
            </a:r>
            <a:r>
              <a:rPr lang="de-DE" dirty="0" err="1" smtClean="0"/>
              <a:t>Leetspeaks</a:t>
            </a:r>
            <a:endParaRPr lang="de-DE" dirty="0"/>
          </a:p>
        </p:txBody>
      </p:sp>
    </p:spTree>
    <p:extLst>
      <p:ext uri="{BB962C8B-B14F-4D97-AF65-F5344CB8AC3E}">
        <p14:creationId xmlns:p14="http://schemas.microsoft.com/office/powerpoint/2010/main" val="1209952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II</a:t>
            </a:r>
            <a:endParaRPr lang="de-DE" dirty="0"/>
          </a:p>
        </p:txBody>
      </p:sp>
      <p:sp>
        <p:nvSpPr>
          <p:cNvPr id="4" name="Untertitel 3"/>
          <p:cNvSpPr>
            <a:spLocks noGrp="1"/>
          </p:cNvSpPr>
          <p:nvPr>
            <p:ph type="subTitle" idx="10"/>
          </p:nvPr>
        </p:nvSpPr>
        <p:spPr/>
        <p:txBody>
          <a:bodyPr/>
          <a:lstStyle/>
          <a:p>
            <a:r>
              <a:rPr lang="de-DE" dirty="0">
                <a:solidFill>
                  <a:schemeClr val="tx2"/>
                </a:solidFill>
              </a:rPr>
              <a:t>Sichere Passwörter </a:t>
            </a:r>
            <a:r>
              <a:rPr lang="de-DE" dirty="0" smtClean="0">
                <a:solidFill>
                  <a:schemeClr val="tx2"/>
                </a:solidFill>
              </a:rPr>
              <a:t>generieren</a:t>
            </a:r>
            <a:endParaRPr lang="de-DE" dirty="0">
              <a:solidFill>
                <a:schemeClr val="tx2"/>
              </a:solidFill>
            </a:endParaRPr>
          </a:p>
        </p:txBody>
      </p:sp>
      <p:pic>
        <p:nvPicPr>
          <p:cNvPr id="6" name="Picture 2" descr="Elite = leet = 1337 - basic Alphabet | Leet, Computer coding ...">
            <a:extLst>
              <a:ext uri="{FF2B5EF4-FFF2-40B4-BE49-F238E27FC236}">
                <a16:creationId xmlns:a16="http://schemas.microsoft.com/office/drawing/2014/main" id="{572F8BB7-0469-72F2-9460-5C5B89D68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521" y="1334143"/>
            <a:ext cx="5982779" cy="4786223"/>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idx="1"/>
          </p:nvPr>
        </p:nvSpPr>
        <p:spPr>
          <a:xfrm>
            <a:off x="622300" y="1334143"/>
            <a:ext cx="10944000" cy="4687245"/>
          </a:xfrm>
        </p:spPr>
        <p:txBody>
          <a:bodyPr/>
          <a:lstStyle/>
          <a:p>
            <a:r>
              <a:rPr lang="de-DE" dirty="0"/>
              <a:t>Eine Variante des </a:t>
            </a:r>
            <a:r>
              <a:rPr lang="de-DE" dirty="0" err="1" smtClean="0"/>
              <a:t>Leet</a:t>
            </a:r>
            <a:r>
              <a:rPr lang="de-DE" dirty="0" smtClean="0"/>
              <a:t>-Alphabets</a:t>
            </a:r>
            <a:endParaRPr lang="de-DE" dirty="0"/>
          </a:p>
        </p:txBody>
      </p:sp>
    </p:spTree>
    <p:extLst>
      <p:ext uri="{BB962C8B-B14F-4D97-AF65-F5344CB8AC3E}">
        <p14:creationId xmlns:p14="http://schemas.microsoft.com/office/powerpoint/2010/main" val="2696055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II</a:t>
            </a:r>
            <a:endParaRPr lang="de-DE" dirty="0"/>
          </a:p>
        </p:txBody>
      </p:sp>
      <p:sp>
        <p:nvSpPr>
          <p:cNvPr id="3" name="Inhaltsplatzhalter 2"/>
          <p:cNvSpPr>
            <a:spLocks noGrp="1"/>
          </p:cNvSpPr>
          <p:nvPr>
            <p:ph idx="1"/>
          </p:nvPr>
        </p:nvSpPr>
        <p:spPr/>
        <p:txBody>
          <a:bodyPr/>
          <a:lstStyle/>
          <a:p>
            <a:r>
              <a:rPr lang="de-DE" b="1" dirty="0">
                <a:solidFill>
                  <a:srgbClr val="009778"/>
                </a:solidFill>
              </a:rPr>
              <a:t>Übung: </a:t>
            </a:r>
            <a:r>
              <a:rPr lang="de-DE" dirty="0"/>
              <a:t>Denken Sie sich ein Passwort aus und verwandeln Sie einige Buchstaben in </a:t>
            </a:r>
            <a:r>
              <a:rPr lang="de-DE" dirty="0" err="1"/>
              <a:t>Leetspeak</a:t>
            </a:r>
            <a:r>
              <a:rPr lang="de-DE" dirty="0"/>
              <a:t>. Benutzen Sie kein Geburtsdatum und keine Vornamen. </a:t>
            </a:r>
          </a:p>
          <a:p>
            <a:r>
              <a:rPr lang="de-DE" b="1" dirty="0">
                <a:solidFill>
                  <a:srgbClr val="009778"/>
                </a:solidFill>
              </a:rPr>
              <a:t>Achtung: </a:t>
            </a:r>
            <a:r>
              <a:rPr lang="de-DE" dirty="0"/>
              <a:t>Zeigen Sie anderen Teilnehmer*innen keine Passwörter, die Sie wirklich </a:t>
            </a:r>
            <a:r>
              <a:rPr lang="de-DE" dirty="0" smtClean="0"/>
              <a:t>benutzen wollen.</a:t>
            </a:r>
            <a:endParaRPr lang="de-DE" dirty="0"/>
          </a:p>
        </p:txBody>
      </p:sp>
      <p:sp>
        <p:nvSpPr>
          <p:cNvPr id="4" name="Untertitel 3"/>
          <p:cNvSpPr>
            <a:spLocks noGrp="1"/>
          </p:cNvSpPr>
          <p:nvPr>
            <p:ph type="subTitle" idx="10"/>
          </p:nvPr>
        </p:nvSpPr>
        <p:spPr/>
        <p:txBody>
          <a:bodyPr/>
          <a:lstStyle/>
          <a:p>
            <a:r>
              <a:rPr lang="de-DE" dirty="0">
                <a:solidFill>
                  <a:schemeClr val="tx2"/>
                </a:solidFill>
              </a:rPr>
              <a:t>Sichere Passwörter </a:t>
            </a:r>
            <a:r>
              <a:rPr lang="de-DE" dirty="0" smtClean="0">
                <a:solidFill>
                  <a:schemeClr val="tx2"/>
                </a:solidFill>
              </a:rPr>
              <a:t>generieren</a:t>
            </a:r>
            <a:endParaRPr lang="de-DE" dirty="0">
              <a:solidFill>
                <a:schemeClr val="tx2"/>
              </a:solidFill>
            </a:endParaRPr>
          </a:p>
        </p:txBody>
      </p:sp>
    </p:spTree>
    <p:extLst>
      <p:ext uri="{BB962C8B-B14F-4D97-AF65-F5344CB8AC3E}">
        <p14:creationId xmlns:p14="http://schemas.microsoft.com/office/powerpoint/2010/main" val="199473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a:t>
            </a:r>
            <a:r>
              <a:rPr lang="de-DE" dirty="0" smtClean="0">
                <a:solidFill>
                  <a:schemeClr val="tx2"/>
                </a:solidFill>
              </a:rPr>
              <a:t>Block II</a:t>
            </a:r>
            <a:endParaRPr lang="de-DE" dirty="0"/>
          </a:p>
        </p:txBody>
      </p:sp>
      <p:sp>
        <p:nvSpPr>
          <p:cNvPr id="4" name="Untertitel 3"/>
          <p:cNvSpPr>
            <a:spLocks noGrp="1"/>
          </p:cNvSpPr>
          <p:nvPr>
            <p:ph type="subTitle" idx="10"/>
          </p:nvPr>
        </p:nvSpPr>
        <p:spPr/>
        <p:txBody>
          <a:bodyPr/>
          <a:lstStyle/>
          <a:p>
            <a:r>
              <a:rPr lang="de-DE" dirty="0"/>
              <a:t>Sichere Passwörter </a:t>
            </a:r>
            <a:r>
              <a:rPr lang="de-DE" dirty="0" smtClean="0"/>
              <a:t>generieren</a:t>
            </a:r>
            <a:endParaRPr lang="de-DE" dirty="0"/>
          </a:p>
        </p:txBody>
      </p:sp>
      <p:pic>
        <p:nvPicPr>
          <p:cNvPr id="5" name="Grafik 4">
            <a:extLst>
              <a:ext uri="{FF2B5EF4-FFF2-40B4-BE49-F238E27FC236}">
                <a16:creationId xmlns:a16="http://schemas.microsoft.com/office/drawing/2014/main" id="{6F23848A-8E18-D6B9-E2CE-FA458CCEFE2F}"/>
              </a:ext>
            </a:extLst>
          </p:cNvPr>
          <p:cNvPicPr>
            <a:picLocks noChangeAspect="1"/>
          </p:cNvPicPr>
          <p:nvPr/>
        </p:nvPicPr>
        <p:blipFill>
          <a:blip r:embed="rId2"/>
          <a:stretch>
            <a:fillRect/>
          </a:stretch>
        </p:blipFill>
        <p:spPr>
          <a:xfrm>
            <a:off x="1162695" y="1536345"/>
            <a:ext cx="9863210" cy="2257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Inhaltsplatzhalter 2"/>
          <p:cNvSpPr>
            <a:spLocks noGrp="1"/>
          </p:cNvSpPr>
          <p:nvPr>
            <p:ph idx="1"/>
          </p:nvPr>
        </p:nvSpPr>
        <p:spPr>
          <a:xfrm>
            <a:off x="622300" y="3793787"/>
            <a:ext cx="10944000" cy="2227601"/>
          </a:xfrm>
        </p:spPr>
        <p:txBody>
          <a:bodyPr/>
          <a:lstStyle/>
          <a:p>
            <a:r>
              <a:rPr lang="de-DE" dirty="0"/>
              <a:t>Passwortgenerator: </a:t>
            </a:r>
            <a:r>
              <a:rPr lang="de-DE" dirty="0">
                <a:hlinkClick r:id="rId3"/>
              </a:rPr>
              <a:t>https://www.datenschutz.org/passwort-generator</a:t>
            </a:r>
            <a:r>
              <a:rPr lang="de-DE" dirty="0" smtClean="0">
                <a:hlinkClick r:id="rId3"/>
              </a:rPr>
              <a:t>/</a:t>
            </a:r>
            <a:r>
              <a:rPr lang="de-DE" dirty="0" smtClean="0"/>
              <a:t> </a:t>
            </a:r>
            <a:endParaRPr lang="de-DE" dirty="0"/>
          </a:p>
        </p:txBody>
      </p:sp>
    </p:spTree>
    <p:extLst>
      <p:ext uri="{BB962C8B-B14F-4D97-AF65-F5344CB8AC3E}">
        <p14:creationId xmlns:p14="http://schemas.microsoft.com/office/powerpoint/2010/main" val="740132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a:t>
            </a:r>
            <a:r>
              <a:rPr lang="de-DE">
                <a:solidFill>
                  <a:schemeClr val="tx2"/>
                </a:solidFill>
              </a:rPr>
              <a:t>– </a:t>
            </a:r>
            <a:r>
              <a:rPr lang="de-DE" smtClean="0">
                <a:solidFill>
                  <a:schemeClr val="tx2"/>
                </a:solidFill>
              </a:rPr>
              <a:t>Block II</a:t>
            </a:r>
            <a:endParaRPr lang="de-DE" dirty="0"/>
          </a:p>
        </p:txBody>
      </p:sp>
      <p:sp>
        <p:nvSpPr>
          <p:cNvPr id="4" name="Untertitel 3"/>
          <p:cNvSpPr>
            <a:spLocks noGrp="1"/>
          </p:cNvSpPr>
          <p:nvPr>
            <p:ph type="subTitle" idx="10"/>
          </p:nvPr>
        </p:nvSpPr>
        <p:spPr/>
        <p:txBody>
          <a:bodyPr/>
          <a:lstStyle/>
          <a:p>
            <a:r>
              <a:rPr lang="de-DE" dirty="0">
                <a:solidFill>
                  <a:schemeClr val="tx2"/>
                </a:solidFill>
              </a:rPr>
              <a:t>Sichere Passwörter generieren</a:t>
            </a:r>
            <a:endParaRPr lang="de-DE" dirty="0"/>
          </a:p>
        </p:txBody>
      </p:sp>
      <p:pic>
        <p:nvPicPr>
          <p:cNvPr id="5" name="Picture 2" descr="Smiley, Nerd, Brille, Pc, Experte">
            <a:extLst>
              <a:ext uri="{FF2B5EF4-FFF2-40B4-BE49-F238E27FC236}">
                <a16:creationId xmlns:a16="http://schemas.microsoft.com/office/drawing/2014/main" id="{A5E36C75-53C7-990C-BA38-2524CFEC3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 y="1334143"/>
            <a:ext cx="5010058" cy="4974362"/>
          </a:xfrm>
          <a:prstGeom prst="rect">
            <a:avLst/>
          </a:prstGeom>
          <a:noFill/>
          <a:extLst>
            <a:ext uri="{909E8E84-426E-40DD-AFC4-6F175D3DCCD1}">
              <a14:hiddenFill xmlns:a14="http://schemas.microsoft.com/office/drawing/2010/main">
                <a:solidFill>
                  <a:srgbClr val="FFFFFF"/>
                </a:solidFill>
              </a14:hiddenFill>
            </a:ext>
          </a:extLst>
        </p:spPr>
      </p:pic>
      <p:sp>
        <p:nvSpPr>
          <p:cNvPr id="6" name="Sprechblase: oval 1">
            <a:extLst>
              <a:ext uri="{FF2B5EF4-FFF2-40B4-BE49-F238E27FC236}">
                <a16:creationId xmlns:a16="http://schemas.microsoft.com/office/drawing/2014/main" id="{7570709B-FE61-8602-AEEB-790EAE0E9D49}"/>
              </a:ext>
            </a:extLst>
          </p:cNvPr>
          <p:cNvSpPr/>
          <p:nvPr/>
        </p:nvSpPr>
        <p:spPr bwMode="auto">
          <a:xfrm rot="175693" flipH="1">
            <a:off x="5901061" y="1363442"/>
            <a:ext cx="5551749" cy="4585144"/>
          </a:xfrm>
          <a:prstGeom prst="wedgeEllipseCallout">
            <a:avLst>
              <a:gd name="adj1" fmla="val 65426"/>
              <a:gd name="adj2" fmla="val 35332"/>
            </a:avLst>
          </a:prstGeom>
          <a:noFill/>
          <a:ln w="571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0" indent="0" algn="ctr">
              <a:buClr>
                <a:srgbClr val="179C7D"/>
              </a:buClr>
              <a:buSzPct val="100000"/>
              <a:buNone/>
            </a:pPr>
            <a:r>
              <a:rPr lang="de-DE" sz="3200" dirty="0">
                <a:latin typeface="Lato" panose="020F0502020204030203" pitchFamily="34" charset="0"/>
                <a:ea typeface="Lato" panose="020F0502020204030203" pitchFamily="34" charset="0"/>
                <a:cs typeface="Lato" panose="020F0502020204030203" pitchFamily="34" charset="0"/>
              </a:rPr>
              <a:t>Der ultimative Sicherheitstipp:</a:t>
            </a:r>
          </a:p>
          <a:p>
            <a:pPr marL="0" indent="0" algn="ctr">
              <a:buClr>
                <a:srgbClr val="179C7D"/>
              </a:buClr>
              <a:buSzPct val="100000"/>
              <a:buNone/>
            </a:pPr>
            <a:r>
              <a:rPr lang="de-DE" sz="3200" dirty="0">
                <a:latin typeface="Lato" panose="020F0502020204030203" pitchFamily="34" charset="0"/>
                <a:ea typeface="Lato" panose="020F0502020204030203" pitchFamily="34" charset="0"/>
                <a:cs typeface="Lato" panose="020F0502020204030203" pitchFamily="34" charset="0"/>
              </a:rPr>
              <a:t>Ändern Sie Ihr Passwort einmal im Jahr und bewahren Sie es sicher auf.</a:t>
            </a:r>
          </a:p>
        </p:txBody>
      </p:sp>
    </p:spTree>
    <p:extLst>
      <p:ext uri="{BB962C8B-B14F-4D97-AF65-F5344CB8AC3E}">
        <p14:creationId xmlns:p14="http://schemas.microsoft.com/office/powerpoint/2010/main" val="1132764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3" name="Inhaltsplatzhalter 2"/>
          <p:cNvSpPr>
            <a:spLocks noGrp="1"/>
          </p:cNvSpPr>
          <p:nvPr>
            <p:ph idx="1"/>
          </p:nvPr>
        </p:nvSpPr>
        <p:spPr/>
        <p:txBody>
          <a:bodyPr/>
          <a:lstStyle/>
          <a:p>
            <a:r>
              <a:rPr lang="de-DE" b="1" dirty="0">
                <a:solidFill>
                  <a:srgbClr val="009778"/>
                </a:solidFill>
              </a:rPr>
              <a:t>Rollenspiel:</a:t>
            </a:r>
            <a:r>
              <a:rPr lang="de-DE" dirty="0"/>
              <a:t> Spielen Sie die Rolle auf Ihrem Rollenkärtchen im Dialog mit ihrer*m Partner*in.</a:t>
            </a:r>
          </a:p>
          <a:p>
            <a:r>
              <a:rPr lang="de-DE" dirty="0"/>
              <a:t>Eine Person ist der oder die Digitale </a:t>
            </a:r>
            <a:r>
              <a:rPr lang="de-DE" dirty="0" err="1"/>
              <a:t>Dorfheld</a:t>
            </a:r>
            <a:r>
              <a:rPr lang="de-DE" dirty="0"/>
              <a:t>*in und die andere Person übernimmt die Rolle von Annegret, Bernd, Miriam bzw. Paul auf der Rollenkarte.</a:t>
            </a:r>
          </a:p>
          <a:p>
            <a:r>
              <a:rPr lang="de-DE" dirty="0"/>
              <a:t>Thema: Grundannahmen (= nicht fundierte Überzeugungen, die Menschen sich aus diversen Gründen angeeignet haben)</a:t>
            </a:r>
          </a:p>
          <a:p>
            <a:r>
              <a:rPr lang="de-DE" dirty="0"/>
              <a:t>Sie haben 15 Minuten </a:t>
            </a:r>
            <a:r>
              <a:rPr lang="de-DE" dirty="0" smtClean="0"/>
              <a:t>Zeit</a:t>
            </a:r>
            <a:endParaRPr lang="de-DE" dirty="0"/>
          </a:p>
        </p:txBody>
      </p:sp>
      <p:sp>
        <p:nvSpPr>
          <p:cNvPr id="4" name="Untertitel 3"/>
          <p:cNvSpPr>
            <a:spLocks noGrp="1"/>
          </p:cNvSpPr>
          <p:nvPr>
            <p:ph type="subTitle" idx="10"/>
          </p:nvPr>
        </p:nvSpPr>
        <p:spPr/>
        <p:txBody>
          <a:bodyPr/>
          <a:lstStyle/>
          <a:p>
            <a:pPr>
              <a:buClr>
                <a:srgbClr val="179C7D"/>
              </a:buClr>
              <a:buSzPct val="100000"/>
            </a:pPr>
            <a:r>
              <a:rPr lang="de-DE" smtClean="0">
                <a:solidFill>
                  <a:schemeClr val="tx2"/>
                </a:solidFill>
              </a:rPr>
              <a:t>Unsere Nutzer*innen: Rollenspiel</a:t>
            </a:r>
            <a:endParaRPr lang="de-DE" dirty="0">
              <a:solidFill>
                <a:schemeClr val="tx2"/>
              </a:solidFill>
            </a:endParaRPr>
          </a:p>
        </p:txBody>
      </p:sp>
    </p:spTree>
    <p:extLst>
      <p:ext uri="{BB962C8B-B14F-4D97-AF65-F5344CB8AC3E}">
        <p14:creationId xmlns:p14="http://schemas.microsoft.com/office/powerpoint/2010/main" val="152595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4" name="Untertitel 3"/>
          <p:cNvSpPr>
            <a:spLocks noGrp="1"/>
          </p:cNvSpPr>
          <p:nvPr>
            <p:ph type="subTitle" idx="10"/>
          </p:nvPr>
        </p:nvSpPr>
        <p:spPr/>
        <p:txBody>
          <a:bodyPr/>
          <a:lstStyle/>
          <a:p>
            <a:r>
              <a:rPr lang="de-DE" dirty="0" smtClean="0"/>
              <a:t>Pause</a:t>
            </a:r>
            <a:endParaRPr lang="de-DE" dirty="0"/>
          </a:p>
        </p:txBody>
      </p:sp>
      <p:sp>
        <p:nvSpPr>
          <p:cNvPr id="5" name="Inhaltsplatzhalter 2"/>
          <p:cNvSpPr>
            <a:spLocks noGrp="1"/>
          </p:cNvSpPr>
          <p:nvPr>
            <p:ph idx="1"/>
          </p:nvPr>
        </p:nvSpPr>
        <p:spPr/>
        <p:txBody>
          <a:bodyPr/>
          <a:lstStyle/>
          <a:p>
            <a:pPr marL="0" lvl="0" indent="0" algn="ctr">
              <a:buClr>
                <a:srgbClr val="179C7D"/>
              </a:buClr>
              <a:buSzPct val="100000"/>
              <a:buNone/>
            </a:pPr>
            <a:r>
              <a:rPr lang="de-DE" sz="3600" b="1" dirty="0">
                <a:solidFill>
                  <a:srgbClr val="179C7D"/>
                </a:solidFill>
              </a:rPr>
              <a:t>Pause</a:t>
            </a:r>
          </a:p>
          <a:p>
            <a:pPr marL="0" lvl="0" indent="0" algn="ctr">
              <a:buClr>
                <a:srgbClr val="179C7D"/>
              </a:buClr>
              <a:buSzPct val="100000"/>
              <a:buNone/>
            </a:pPr>
            <a:r>
              <a:rPr lang="de-DE" sz="3600" b="1" dirty="0">
                <a:solidFill>
                  <a:srgbClr val="179C7D"/>
                </a:solidFill>
              </a:rPr>
              <a:t>15 Minuten</a:t>
            </a:r>
          </a:p>
          <a:p>
            <a:pPr marL="0" indent="0">
              <a:buNone/>
            </a:pPr>
            <a:endParaRPr lang="de-DE" dirty="0"/>
          </a:p>
        </p:txBody>
      </p:sp>
    </p:spTree>
    <p:extLst>
      <p:ext uri="{BB962C8B-B14F-4D97-AF65-F5344CB8AC3E}">
        <p14:creationId xmlns:p14="http://schemas.microsoft.com/office/powerpoint/2010/main" val="346948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3" name="Inhaltsplatzhalter 2"/>
          <p:cNvSpPr>
            <a:spLocks noGrp="1"/>
          </p:cNvSpPr>
          <p:nvPr>
            <p:ph idx="1"/>
          </p:nvPr>
        </p:nvSpPr>
        <p:spPr>
          <a:xfrm>
            <a:off x="622300" y="1334144"/>
            <a:ext cx="10944000" cy="2467628"/>
          </a:xfrm>
        </p:spPr>
        <p:txBody>
          <a:bodyPr/>
          <a:lstStyle/>
          <a:p>
            <a:pPr marL="0" indent="0">
              <a:buNone/>
            </a:pPr>
            <a:r>
              <a:rPr lang="de-DE" b="1" dirty="0">
                <a:solidFill>
                  <a:srgbClr val="009778"/>
                </a:solidFill>
              </a:rPr>
              <a:t>Gemeinsame Auswertung</a:t>
            </a:r>
            <a:r>
              <a:rPr lang="de-DE" b="1" dirty="0" smtClean="0">
                <a:solidFill>
                  <a:srgbClr val="009778"/>
                </a:solidFill>
              </a:rPr>
              <a:t>:</a:t>
            </a:r>
            <a:endParaRPr lang="de-DE" dirty="0"/>
          </a:p>
          <a:p>
            <a:r>
              <a:rPr lang="de-DE" dirty="0"/>
              <a:t>Diskutieren Sie in der Gesamtgruppe: </a:t>
            </a:r>
            <a:endParaRPr lang="de-DE" dirty="0" smtClean="0"/>
          </a:p>
          <a:p>
            <a:pPr lvl="1"/>
            <a:r>
              <a:rPr lang="de-DE" dirty="0" smtClean="0"/>
              <a:t>Wie </a:t>
            </a:r>
            <a:r>
              <a:rPr lang="de-DE" dirty="0"/>
              <a:t>ist der Dialog </a:t>
            </a:r>
            <a:r>
              <a:rPr lang="de-DE" dirty="0" smtClean="0"/>
              <a:t>gelaufen?</a:t>
            </a:r>
          </a:p>
          <a:p>
            <a:pPr lvl="1"/>
            <a:r>
              <a:rPr lang="de-DE" dirty="0" smtClean="0"/>
              <a:t>Gab </a:t>
            </a:r>
            <a:r>
              <a:rPr lang="de-DE" dirty="0"/>
              <a:t>es Ähnlichkeiten / Gemeinsamkeiten bei den </a:t>
            </a:r>
            <a:r>
              <a:rPr lang="de-DE" dirty="0" smtClean="0"/>
              <a:t>Einstellungen?</a:t>
            </a:r>
          </a:p>
          <a:p>
            <a:pPr lvl="1"/>
            <a:r>
              <a:rPr lang="de-DE" dirty="0" smtClean="0"/>
              <a:t>Worauf </a:t>
            </a:r>
            <a:r>
              <a:rPr lang="de-DE" dirty="0"/>
              <a:t>müssen wir im Kontakt mit den Dorfbewohner*innen womöglich achten</a:t>
            </a:r>
            <a:r>
              <a:rPr lang="de-DE" dirty="0" smtClean="0"/>
              <a:t>?</a:t>
            </a:r>
            <a:endParaRPr lang="de-DE" dirty="0"/>
          </a:p>
        </p:txBody>
      </p:sp>
      <p:sp>
        <p:nvSpPr>
          <p:cNvPr id="4" name="Untertitel 3"/>
          <p:cNvSpPr>
            <a:spLocks noGrp="1"/>
          </p:cNvSpPr>
          <p:nvPr>
            <p:ph type="subTitle" idx="10"/>
          </p:nvPr>
        </p:nvSpPr>
        <p:spPr/>
        <p:txBody>
          <a:bodyPr/>
          <a:lstStyle/>
          <a:p>
            <a:pPr>
              <a:buFontTx/>
            </a:pPr>
            <a:r>
              <a:rPr lang="de-DE" dirty="0">
                <a:solidFill>
                  <a:schemeClr val="tx2"/>
                </a:solidFill>
              </a:rPr>
              <a:t>Unsere </a:t>
            </a:r>
            <a:r>
              <a:rPr lang="de-DE" dirty="0" smtClean="0">
                <a:solidFill>
                  <a:schemeClr val="tx2"/>
                </a:solidFill>
              </a:rPr>
              <a:t>Nutzer*innen: Moderation</a:t>
            </a:r>
            <a:endParaRPr lang="de-DE" dirty="0">
              <a:solidFill>
                <a:schemeClr val="tx2"/>
              </a:solidFill>
            </a:endParaRPr>
          </a:p>
        </p:txBody>
      </p:sp>
      <p:sp>
        <p:nvSpPr>
          <p:cNvPr id="5"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391128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6"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391128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7"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4958630"/>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4958630"/>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6334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solidFill>
                  <a:schemeClr val="tx2"/>
                </a:solidFill>
              </a:rPr>
              <a:t>Sicherheit</a:t>
            </a:r>
            <a:r>
              <a:rPr lang="de-DE" dirty="0">
                <a:solidFill>
                  <a:schemeClr val="tx2"/>
                </a:solidFill>
              </a:rPr>
              <a:t>, Tracking, </a:t>
            </a:r>
            <a:r>
              <a:rPr lang="de-DE" dirty="0" smtClean="0">
                <a:solidFill>
                  <a:schemeClr val="tx2"/>
                </a:solidFill>
              </a:rPr>
              <a:t>Passwörter – Block I</a:t>
            </a:r>
            <a:endParaRPr lang="de-DE" dirty="0"/>
          </a:p>
        </p:txBody>
      </p:sp>
      <p:sp>
        <p:nvSpPr>
          <p:cNvPr id="6" name="Inhaltsplatzhalter 5"/>
          <p:cNvSpPr>
            <a:spLocks noGrp="1"/>
          </p:cNvSpPr>
          <p:nvPr>
            <p:ph idx="1"/>
          </p:nvPr>
        </p:nvSpPr>
        <p:spPr/>
        <p:txBody>
          <a:bodyPr/>
          <a:lstStyle/>
          <a:p>
            <a:r>
              <a:rPr lang="de-DE" dirty="0"/>
              <a:t>„Mein Name ist …“</a:t>
            </a:r>
          </a:p>
          <a:p>
            <a:r>
              <a:rPr lang="de-DE" dirty="0"/>
              <a:t>„Die Kommune, in der ich aktiv bin, heißt …“</a:t>
            </a:r>
          </a:p>
          <a:p>
            <a:r>
              <a:rPr lang="de-DE" dirty="0"/>
              <a:t>„Mein Lieblingsgemüse ist</a:t>
            </a:r>
            <a:r>
              <a:rPr lang="de-DE" dirty="0" smtClean="0"/>
              <a:t>…</a:t>
            </a:r>
            <a:endParaRPr lang="de-DE" dirty="0"/>
          </a:p>
        </p:txBody>
      </p:sp>
      <p:sp>
        <p:nvSpPr>
          <p:cNvPr id="7" name="Untertitel 6"/>
          <p:cNvSpPr>
            <a:spLocks noGrp="1"/>
          </p:cNvSpPr>
          <p:nvPr>
            <p:ph type="subTitle" idx="10"/>
          </p:nvPr>
        </p:nvSpPr>
        <p:spPr/>
        <p:txBody>
          <a:bodyPr/>
          <a:lstStyle/>
          <a:p>
            <a:r>
              <a:rPr lang="de-DE" dirty="0" smtClean="0"/>
              <a:t>Vorstellungsrunde</a:t>
            </a:r>
            <a:endParaRPr lang="de-DE" dirty="0"/>
          </a:p>
        </p:txBody>
      </p:sp>
    </p:spTree>
    <p:extLst>
      <p:ext uri="{BB962C8B-B14F-4D97-AF65-F5344CB8AC3E}">
        <p14:creationId xmlns:p14="http://schemas.microsoft.com/office/powerpoint/2010/main" val="914862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3" name="Inhaltsplatzhalter 2"/>
          <p:cNvSpPr>
            <a:spLocks noGrp="1"/>
          </p:cNvSpPr>
          <p:nvPr>
            <p:ph idx="1"/>
          </p:nvPr>
        </p:nvSpPr>
        <p:spPr>
          <a:xfrm>
            <a:off x="622300" y="1334144"/>
            <a:ext cx="10944000" cy="2577141"/>
          </a:xfrm>
        </p:spPr>
        <p:txBody>
          <a:bodyPr/>
          <a:lstStyle/>
          <a:p>
            <a:pPr marL="0" indent="0">
              <a:buNone/>
            </a:pPr>
            <a:r>
              <a:rPr lang="de-DE" b="1" dirty="0">
                <a:solidFill>
                  <a:srgbClr val="009778"/>
                </a:solidFill>
              </a:rPr>
              <a:t>Wie kann ich moderierend Sicherheit geben</a:t>
            </a:r>
            <a:r>
              <a:rPr lang="de-DE" b="1" dirty="0" smtClean="0">
                <a:solidFill>
                  <a:srgbClr val="009778"/>
                </a:solidFill>
              </a:rPr>
              <a:t>?</a:t>
            </a:r>
            <a:endParaRPr lang="de-DE" dirty="0"/>
          </a:p>
          <a:p>
            <a:r>
              <a:rPr lang="de-DE" dirty="0"/>
              <a:t>Diskutieren Sie die Äußerungen in der Gesamtgruppe, die am meisten polarisieren, und finden Sie mindestens 3 Sicherheit vermittelnde Erwiderungen für die Moderation. </a:t>
            </a:r>
          </a:p>
          <a:p>
            <a:pPr marL="817200" lvl="1" indent="-457200">
              <a:buAutoNum type="arabicPeriod"/>
            </a:pPr>
            <a:r>
              <a:rPr lang="de-DE" dirty="0" smtClean="0"/>
              <a:t>…</a:t>
            </a:r>
          </a:p>
          <a:p>
            <a:pPr marL="817200" lvl="1" indent="-457200">
              <a:buAutoNum type="arabicPeriod"/>
            </a:pPr>
            <a:r>
              <a:rPr lang="de-DE" dirty="0" smtClean="0"/>
              <a:t>…</a:t>
            </a:r>
          </a:p>
          <a:p>
            <a:pPr marL="817200" lvl="1" indent="-457200">
              <a:buAutoNum type="arabicPeriod"/>
            </a:pPr>
            <a:r>
              <a:rPr lang="de-DE" dirty="0" smtClean="0"/>
              <a:t>...</a:t>
            </a:r>
            <a:endParaRPr lang="de-DE" dirty="0"/>
          </a:p>
        </p:txBody>
      </p:sp>
      <p:sp>
        <p:nvSpPr>
          <p:cNvPr id="4" name="Untertitel 3"/>
          <p:cNvSpPr>
            <a:spLocks noGrp="1"/>
          </p:cNvSpPr>
          <p:nvPr>
            <p:ph type="subTitle" idx="10"/>
          </p:nvPr>
        </p:nvSpPr>
        <p:spPr/>
        <p:txBody>
          <a:bodyPr/>
          <a:lstStyle/>
          <a:p>
            <a:r>
              <a:rPr lang="de-DE" dirty="0">
                <a:solidFill>
                  <a:schemeClr val="tx2"/>
                </a:solidFill>
              </a:rPr>
              <a:t>Unsere Nutzer*innen: </a:t>
            </a:r>
            <a:r>
              <a:rPr lang="de-DE" dirty="0" smtClean="0">
                <a:solidFill>
                  <a:schemeClr val="tx2"/>
                </a:solidFill>
              </a:rPr>
              <a:t>Moderation</a:t>
            </a:r>
            <a:endParaRPr lang="de-DE" dirty="0">
              <a:solidFill>
                <a:schemeClr val="tx2"/>
              </a:solidFill>
            </a:endParaRPr>
          </a:p>
        </p:txBody>
      </p:sp>
      <p:sp>
        <p:nvSpPr>
          <p:cNvPr id="7"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391128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391128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9" name="Sprechblase: rechteckig mit abgerundeten Ecken 8">
            <a:extLst>
              <a:ext uri="{FF2B5EF4-FFF2-40B4-BE49-F238E27FC236}">
                <a16:creationId xmlns:a16="http://schemas.microsoft.com/office/drawing/2014/main" id="{E59B025E-C531-2669-C5A6-403F9BF92B1B}"/>
              </a:ext>
            </a:extLst>
          </p:cNvPr>
          <p:cNvSpPr/>
          <p:nvPr/>
        </p:nvSpPr>
        <p:spPr bwMode="auto">
          <a:xfrm>
            <a:off x="622300" y="4958630"/>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10" name="Sprechblase: rechteckig mit abgerundeten Ecken 8">
            <a:extLst>
              <a:ext uri="{FF2B5EF4-FFF2-40B4-BE49-F238E27FC236}">
                <a16:creationId xmlns:a16="http://schemas.microsoft.com/office/drawing/2014/main" id="{E59B025E-C531-2669-C5A6-403F9BF92B1B}"/>
              </a:ext>
            </a:extLst>
          </p:cNvPr>
          <p:cNvSpPr/>
          <p:nvPr/>
        </p:nvSpPr>
        <p:spPr bwMode="auto">
          <a:xfrm>
            <a:off x="6822818" y="4958630"/>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10656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Zusammenfassung – Wie können Sie sich schützen</a:t>
            </a:r>
            <a:r>
              <a:rPr lang="de-DE" b="1" dirty="0" smtClean="0">
                <a:solidFill>
                  <a:srgbClr val="009778"/>
                </a:solidFill>
              </a:rPr>
              <a:t>?</a:t>
            </a:r>
            <a:endParaRPr lang="de-DE" b="1" dirty="0">
              <a:solidFill>
                <a:srgbClr val="009778"/>
              </a:solidFill>
            </a:endParaRPr>
          </a:p>
          <a:p>
            <a:r>
              <a:rPr lang="de-DE" dirty="0"/>
              <a:t>Gemeinsame Sammlung</a:t>
            </a:r>
            <a:r>
              <a:rPr lang="de-DE" dirty="0" smtClean="0"/>
              <a:t>:</a:t>
            </a:r>
          </a:p>
          <a:p>
            <a:pPr lvl="1"/>
            <a:r>
              <a:rPr lang="de-DE" dirty="0" smtClean="0"/>
              <a:t>…</a:t>
            </a:r>
          </a:p>
          <a:p>
            <a:pPr lvl="1"/>
            <a:r>
              <a:rPr lang="de-DE" dirty="0" smtClean="0"/>
              <a:t>…</a:t>
            </a:r>
          </a:p>
          <a:p>
            <a:pPr lvl="1"/>
            <a:r>
              <a:rPr lang="de-DE" dirty="0" smtClean="0"/>
              <a:t>…</a:t>
            </a:r>
            <a:endParaRPr lang="de-DE" dirty="0"/>
          </a:p>
        </p:txBody>
      </p:sp>
      <p:sp>
        <p:nvSpPr>
          <p:cNvPr id="4" name="Untertitel 3"/>
          <p:cNvSpPr>
            <a:spLocks noGrp="1"/>
          </p:cNvSpPr>
          <p:nvPr>
            <p:ph type="subTitle" idx="10"/>
          </p:nvPr>
        </p:nvSpPr>
        <p:spPr/>
        <p:txBody>
          <a:bodyPr/>
          <a:lstStyle/>
          <a:p>
            <a:r>
              <a:rPr lang="de-DE" dirty="0" smtClean="0"/>
              <a:t>Zusammenfassung</a:t>
            </a:r>
            <a:endParaRPr lang="de-DE" dirty="0"/>
          </a:p>
        </p:txBody>
      </p:sp>
    </p:spTree>
    <p:extLst>
      <p:ext uri="{BB962C8B-B14F-4D97-AF65-F5344CB8AC3E}">
        <p14:creationId xmlns:p14="http://schemas.microsoft.com/office/powerpoint/2010/main" val="3692312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Zusammenfassung – Wie können Sie sich schützen</a:t>
            </a:r>
            <a:r>
              <a:rPr lang="de-DE" b="1" dirty="0" smtClean="0">
                <a:solidFill>
                  <a:srgbClr val="009778"/>
                </a:solidFill>
              </a:rPr>
              <a:t>?</a:t>
            </a:r>
            <a:endParaRPr lang="de-DE" b="1" dirty="0">
              <a:solidFill>
                <a:srgbClr val="009778"/>
              </a:solidFill>
            </a:endParaRPr>
          </a:p>
          <a:p>
            <a:r>
              <a:rPr lang="de-DE" dirty="0" smtClean="0"/>
              <a:t>Geben </a:t>
            </a:r>
            <a:r>
              <a:rPr lang="de-DE" dirty="0"/>
              <a:t>Sie am Telefon nichts preis über Finanzen, Aufenthaltsort oder sensible Daten.</a:t>
            </a:r>
          </a:p>
          <a:p>
            <a:r>
              <a:rPr lang="de-DE" dirty="0"/>
              <a:t>Reagieren Sie nicht auf E-Mails/Anrufe, in denen angeblich dringender Handlungsbedarf besteht.</a:t>
            </a:r>
          </a:p>
          <a:p>
            <a:r>
              <a:rPr lang="de-DE" dirty="0"/>
              <a:t>Reagieren Sie nicht auf E-Mails mit Rechtschreibfehlern oder Leerzeichen in der Adresse.</a:t>
            </a:r>
          </a:p>
          <a:p>
            <a:r>
              <a:rPr lang="de-DE" dirty="0"/>
              <a:t>Rufen Sie keine unbekannten Nummern zurück, besonders nicht aus dem Ausland.</a:t>
            </a:r>
          </a:p>
          <a:p>
            <a:r>
              <a:rPr lang="de-DE" dirty="0"/>
              <a:t>Wenn Ihre Bank oder PayPal sensible Daten von Ihnen per E-Mail oder Telefon abfragt, antworten Sie zunächst nicht, sondern rufen Sie die Bank oder den Kundenservice an.</a:t>
            </a:r>
          </a:p>
          <a:p>
            <a:r>
              <a:rPr lang="de-DE" dirty="0"/>
              <a:t>Aktualisieren Sie Ihre Software und Virenprogramme.</a:t>
            </a:r>
          </a:p>
          <a:p>
            <a:r>
              <a:rPr lang="de-DE" dirty="0"/>
              <a:t>Bewahren Sie Ihre Passwörter sicher auf und ändern Sie sie ca. einmal im Jahr.</a:t>
            </a:r>
          </a:p>
          <a:p>
            <a:r>
              <a:rPr lang="de-DE" dirty="0"/>
              <a:t>Nehmen Sie nur zwingend erforderliche Cookies an.</a:t>
            </a:r>
          </a:p>
          <a:p>
            <a:r>
              <a:rPr lang="de-DE" dirty="0"/>
              <a:t>Surfen Sie ggf. im Inkognito-Modus.</a:t>
            </a:r>
          </a:p>
        </p:txBody>
      </p:sp>
      <p:sp>
        <p:nvSpPr>
          <p:cNvPr id="4" name="Untertitel 3"/>
          <p:cNvSpPr>
            <a:spLocks noGrp="1"/>
          </p:cNvSpPr>
          <p:nvPr>
            <p:ph type="subTitle" idx="10"/>
          </p:nvPr>
        </p:nvSpPr>
        <p:spPr/>
        <p:txBody>
          <a:bodyPr/>
          <a:lstStyle/>
          <a:p>
            <a:r>
              <a:rPr lang="de-DE" dirty="0" smtClean="0"/>
              <a:t>Zusammenfassung</a:t>
            </a:r>
            <a:endParaRPr lang="de-DE" dirty="0"/>
          </a:p>
        </p:txBody>
      </p:sp>
    </p:spTree>
    <p:extLst>
      <p:ext uri="{BB962C8B-B14F-4D97-AF65-F5344CB8AC3E}">
        <p14:creationId xmlns:p14="http://schemas.microsoft.com/office/powerpoint/2010/main" val="294536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solidFill>
                  <a:schemeClr val="tx2"/>
                </a:solidFill>
              </a:rPr>
              <a:t>Sicherheit, Tracking, Passwörter – Block </a:t>
            </a:r>
            <a:r>
              <a:rPr lang="de-DE" dirty="0" smtClean="0">
                <a:solidFill>
                  <a:schemeClr val="tx2"/>
                </a:solidFill>
              </a:rPr>
              <a:t>II</a:t>
            </a:r>
            <a:endParaRPr lang="de-DE" dirty="0"/>
          </a:p>
        </p:txBody>
      </p:sp>
      <p:sp>
        <p:nvSpPr>
          <p:cNvPr id="6" name="Inhaltsplatzhalter 5"/>
          <p:cNvSpPr>
            <a:spLocks noGrp="1"/>
          </p:cNvSpPr>
          <p:nvPr>
            <p:ph idx="1"/>
          </p:nvPr>
        </p:nvSpPr>
        <p:spPr/>
        <p:txBody>
          <a:bodyPr/>
          <a:lstStyle/>
          <a:p>
            <a:r>
              <a:rPr lang="de-DE" dirty="0"/>
              <a:t>Haben Sie noch Fragen?</a:t>
            </a:r>
          </a:p>
          <a:p>
            <a:r>
              <a:rPr lang="de-DE" dirty="0"/>
              <a:t>Weitere Informationen finden Sie hier:</a:t>
            </a:r>
          </a:p>
          <a:p>
            <a:pPr lvl="1"/>
            <a:r>
              <a:rPr lang="de-DE" b="1" dirty="0">
                <a:solidFill>
                  <a:srgbClr val="009778"/>
                </a:solidFill>
              </a:rPr>
              <a:t>Projektwebsite: </a:t>
            </a:r>
            <a:r>
              <a:rPr lang="de-DE" dirty="0">
                <a:hlinkClick r:id="rId3"/>
              </a:rPr>
              <a:t>www.digitale-doerfer-niedersachsen.de</a:t>
            </a:r>
            <a:endParaRPr lang="de-DE" dirty="0"/>
          </a:p>
          <a:p>
            <a:pPr lvl="1"/>
            <a:r>
              <a:rPr lang="de-DE" b="1" dirty="0">
                <a:solidFill>
                  <a:srgbClr val="009778"/>
                </a:solidFill>
              </a:rPr>
              <a:t>Kontakt zum Projekt:</a:t>
            </a:r>
            <a:r>
              <a:rPr lang="de-DE" dirty="0"/>
              <a:t> </a:t>
            </a:r>
            <a:r>
              <a:rPr lang="de-DE" dirty="0">
                <a:hlinkClick r:id="rId4"/>
              </a:rPr>
              <a:t>niedersachsen@digitale-chancen.de</a:t>
            </a:r>
            <a:endParaRPr lang="de-DE" dirty="0"/>
          </a:p>
          <a:p>
            <a:pPr lvl="1"/>
            <a:r>
              <a:rPr lang="de-DE" b="1" dirty="0" err="1">
                <a:solidFill>
                  <a:srgbClr val="009778"/>
                </a:solidFill>
              </a:rPr>
              <a:t>DorfFunk</a:t>
            </a:r>
            <a:r>
              <a:rPr lang="de-DE" b="1" dirty="0">
                <a:solidFill>
                  <a:srgbClr val="009778"/>
                </a:solidFill>
              </a:rPr>
              <a:t> Gruppe: </a:t>
            </a:r>
            <a:r>
              <a:rPr lang="de-DE" dirty="0"/>
              <a:t>Digitale </a:t>
            </a:r>
            <a:r>
              <a:rPr lang="de-DE" dirty="0" err="1" smtClean="0"/>
              <a:t>Dorfheld</a:t>
            </a:r>
            <a:r>
              <a:rPr lang="de-DE" dirty="0" smtClean="0"/>
              <a:t>*innen</a:t>
            </a:r>
          </a:p>
          <a:p>
            <a:r>
              <a:rPr lang="de-DE" dirty="0"/>
              <a:t>Kommt Ihnen eine Situation komisch vor</a:t>
            </a:r>
            <a:r>
              <a:rPr lang="de-DE" dirty="0" smtClean="0"/>
              <a:t>:</a:t>
            </a:r>
            <a:endParaRPr lang="de-DE" dirty="0"/>
          </a:p>
          <a:p>
            <a:pPr lvl="1"/>
            <a:r>
              <a:rPr lang="de-DE" b="1" dirty="0" smtClean="0">
                <a:solidFill>
                  <a:srgbClr val="009778"/>
                </a:solidFill>
              </a:rPr>
              <a:t>BSI</a:t>
            </a:r>
            <a:r>
              <a:rPr lang="de-DE" b="1" dirty="0">
                <a:solidFill>
                  <a:srgbClr val="009778"/>
                </a:solidFill>
              </a:rPr>
              <a:t>:</a:t>
            </a:r>
            <a:r>
              <a:rPr lang="de-DE" b="1" dirty="0"/>
              <a:t> </a:t>
            </a:r>
            <a:r>
              <a:rPr lang="de-DE" dirty="0">
                <a:hlinkClick r:id="rId5"/>
              </a:rPr>
              <a:t>https://</a:t>
            </a:r>
            <a:r>
              <a:rPr lang="de-DE" dirty="0" smtClean="0">
                <a:hlinkClick r:id="rId5"/>
              </a:rPr>
              <a:t>www.bsi.bund.de/DE/IT-Sicherheitsvorfall/Buergerinnen-und-Buerger/buergerinnen-und-buerger.html?cms_pos=1</a:t>
            </a:r>
            <a:endParaRPr lang="de-DE" dirty="0" smtClean="0"/>
          </a:p>
          <a:p>
            <a:pPr lvl="1"/>
            <a:r>
              <a:rPr lang="de-DE" b="1" dirty="0" smtClean="0">
                <a:solidFill>
                  <a:srgbClr val="009778"/>
                </a:solidFill>
              </a:rPr>
              <a:t>Polizei</a:t>
            </a:r>
            <a:r>
              <a:rPr lang="de-DE" b="1" dirty="0">
                <a:solidFill>
                  <a:srgbClr val="009778"/>
                </a:solidFill>
              </a:rPr>
              <a:t>: </a:t>
            </a:r>
            <a:r>
              <a:rPr lang="de-DE" dirty="0">
                <a:hlinkClick r:id="rId6"/>
              </a:rPr>
              <a:t>https://</a:t>
            </a:r>
            <a:r>
              <a:rPr lang="de-DE" dirty="0" smtClean="0">
                <a:hlinkClick r:id="rId6"/>
              </a:rPr>
              <a:t>www.polizei.de/Polizei/DE/Einrichtungen/ZAC/zac_node.html</a:t>
            </a:r>
            <a:endParaRPr lang="de-DE" dirty="0" smtClean="0"/>
          </a:p>
          <a:p>
            <a:pPr lvl="1"/>
            <a:r>
              <a:rPr lang="de-DE" dirty="0" smtClean="0"/>
              <a:t>Hinweise </a:t>
            </a:r>
            <a:r>
              <a:rPr lang="de-DE" dirty="0"/>
              <a:t>der </a:t>
            </a:r>
            <a:r>
              <a:rPr lang="de-DE" b="1" dirty="0">
                <a:solidFill>
                  <a:srgbClr val="009778"/>
                </a:solidFill>
              </a:rPr>
              <a:t>Verbraucherzentrale</a:t>
            </a:r>
            <a:r>
              <a:rPr lang="de-DE" dirty="0"/>
              <a:t> beim Online-Shoppen: </a:t>
            </a:r>
            <a:r>
              <a:rPr lang="de-DE" dirty="0">
                <a:hlinkClick r:id="rId7"/>
              </a:rPr>
              <a:t>https://</a:t>
            </a:r>
            <a:r>
              <a:rPr lang="de-DE" dirty="0" smtClean="0">
                <a:hlinkClick r:id="rId7"/>
              </a:rPr>
              <a:t>www.verbraucherzentrale.de/wissen/digitale-welt/onlinehandel/internetbetrug-so-koennen-sie-versuchen-ihr-geld-zurueckzuholen-33155</a:t>
            </a:r>
            <a:r>
              <a:rPr lang="de-DE" dirty="0" smtClean="0"/>
              <a:t> </a:t>
            </a:r>
            <a:endParaRPr lang="de-DE" dirty="0"/>
          </a:p>
        </p:txBody>
      </p:sp>
      <p:sp>
        <p:nvSpPr>
          <p:cNvPr id="7" name="Untertitel 6"/>
          <p:cNvSpPr>
            <a:spLocks noGrp="1"/>
          </p:cNvSpPr>
          <p:nvPr>
            <p:ph type="subTitle" idx="10"/>
          </p:nvPr>
        </p:nvSpPr>
        <p:spPr/>
        <p:txBody>
          <a:bodyPr/>
          <a:lstStyle/>
          <a:p>
            <a:r>
              <a:rPr lang="de-DE" dirty="0" smtClean="0"/>
              <a:t>Offene Fragen und Erste Hilfe</a:t>
            </a:r>
            <a:endParaRPr lang="de-DE" dirty="0"/>
          </a:p>
        </p:txBody>
      </p:sp>
    </p:spTree>
    <p:extLst>
      <p:ext uri="{BB962C8B-B14F-4D97-AF65-F5344CB8AC3E}">
        <p14:creationId xmlns:p14="http://schemas.microsoft.com/office/powerpoint/2010/main" val="398960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II</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www.ccm19.de/cookie-hinweis-generator.html?pk_campaign=CCM19-Cookie-Consent-Tool&amp;pk_kwd=cookie%20consent&amp;pk_source=google%20ads&amp;pk_medium=cpc&amp;gclid=EAIaIQobChMIqZ_x7KbzgQMV94ZoCR3-SwBCEAAYASAAEgK5S_D_BwE</a:t>
            </a:r>
            <a:r>
              <a:rPr lang="de-DE" dirty="0" smtClean="0"/>
              <a:t> </a:t>
            </a:r>
            <a:endParaRPr lang="de-DE" dirty="0"/>
          </a:p>
          <a:p>
            <a:r>
              <a:rPr lang="de-DE" dirty="0">
                <a:hlinkClick r:id="rId3"/>
              </a:rPr>
              <a:t>https://www.bpb.de/themen/medien-journalismus/netzdebatte/165239/welche-spuren-hinterlasse-ich-im-netz</a:t>
            </a:r>
            <a:r>
              <a:rPr lang="de-DE" dirty="0" smtClean="0">
                <a:hlinkClick r:id="rId3"/>
              </a:rPr>
              <a:t>/</a:t>
            </a:r>
            <a:r>
              <a:rPr lang="de-DE" dirty="0" smtClean="0"/>
              <a:t> </a:t>
            </a:r>
            <a:endParaRPr lang="de-DE" dirty="0"/>
          </a:p>
          <a:p>
            <a:r>
              <a:rPr lang="de-DE" dirty="0">
                <a:hlinkClick r:id="rId4"/>
              </a:rPr>
              <a:t>https://</a:t>
            </a:r>
            <a:r>
              <a:rPr lang="de-DE" dirty="0" smtClean="0">
                <a:hlinkClick r:id="rId4"/>
              </a:rPr>
              <a:t>www.experte.de/it-sicherheit/browser-fingerprint</a:t>
            </a:r>
            <a:r>
              <a:rPr lang="de-DE" dirty="0" smtClean="0"/>
              <a:t> </a:t>
            </a:r>
            <a:endParaRPr lang="de-DE" dirty="0"/>
          </a:p>
          <a:p>
            <a:r>
              <a:rPr lang="de-DE" dirty="0">
                <a:hlinkClick r:id="rId5"/>
              </a:rPr>
              <a:t>https://</a:t>
            </a:r>
            <a:r>
              <a:rPr lang="de-DE" dirty="0" smtClean="0">
                <a:hlinkClick r:id="rId5"/>
              </a:rPr>
              <a:t>www.bsi.bund.de/DE/IT-Sicherheitsvorfall/Buergerinnen-und-Buerger/buergerinnen-und-buerger.html?cms_pos=1</a:t>
            </a:r>
            <a:r>
              <a:rPr lang="de-DE" dirty="0" smtClean="0"/>
              <a:t> </a:t>
            </a:r>
            <a:endParaRPr lang="de-DE" dirty="0"/>
          </a:p>
          <a:p>
            <a:r>
              <a:rPr lang="de-DE" dirty="0">
                <a:hlinkClick r:id="rId6"/>
              </a:rPr>
              <a:t>https://dsgvo-gesetz.de</a:t>
            </a:r>
            <a:r>
              <a:rPr lang="de-DE" dirty="0" smtClean="0">
                <a:hlinkClick r:id="rId6"/>
              </a:rPr>
              <a:t>/</a:t>
            </a:r>
            <a:r>
              <a:rPr lang="de-DE" dirty="0" smtClean="0"/>
              <a:t> </a:t>
            </a:r>
            <a:endParaRPr lang="de-DE" dirty="0"/>
          </a:p>
          <a:p>
            <a:r>
              <a:rPr lang="de-DE" dirty="0">
                <a:hlinkClick r:id="rId7"/>
              </a:rPr>
              <a:t>https://www.thomashelbing.com/de/info/dsgvo-zusammenfassung#:~:</a:t>
            </a:r>
            <a:r>
              <a:rPr lang="de-DE" dirty="0" smtClean="0">
                <a:hlinkClick r:id="rId7"/>
              </a:rPr>
              <a:t>text=Die%20DSGVO%20regeln%20im%20Wesentlichen,als%20n%C3%B6tig%20gespeichert%20werden%20d%C3%BCrfen</a:t>
            </a:r>
            <a:r>
              <a:rPr lang="de-DE" dirty="0"/>
              <a:t> </a:t>
            </a:r>
          </a:p>
        </p:txBody>
      </p:sp>
      <p:sp>
        <p:nvSpPr>
          <p:cNvPr id="4" name="Untertitel 3"/>
          <p:cNvSpPr>
            <a:spLocks noGrp="1"/>
          </p:cNvSpPr>
          <p:nvPr>
            <p:ph type="subTitle" idx="10"/>
          </p:nvPr>
        </p:nvSpPr>
        <p:spPr/>
        <p:txBody>
          <a:bodyPr/>
          <a:lstStyle/>
          <a:p>
            <a:r>
              <a:rPr lang="de-DE" dirty="0" smtClean="0"/>
              <a:t>Quellen</a:t>
            </a:r>
            <a:endParaRPr lang="de-DE" dirty="0"/>
          </a:p>
        </p:txBody>
      </p:sp>
    </p:spTree>
    <p:extLst>
      <p:ext uri="{BB962C8B-B14F-4D97-AF65-F5344CB8AC3E}">
        <p14:creationId xmlns:p14="http://schemas.microsoft.com/office/powerpoint/2010/main" val="1422001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a:xfrm>
            <a:off x="622300" y="1334144"/>
            <a:ext cx="10944000" cy="1212501"/>
          </a:xfrm>
        </p:spPr>
        <p:txBody>
          <a:bodyPr/>
          <a:lstStyle/>
          <a:p>
            <a:r>
              <a:rPr lang="de-DE" dirty="0"/>
              <a:t>Was verstehen Sie unter dem Begriff </a:t>
            </a:r>
            <a:r>
              <a:rPr lang="de-DE" i="1" dirty="0"/>
              <a:t>Internetsicherheit</a:t>
            </a:r>
            <a:r>
              <a:rPr lang="de-DE" dirty="0"/>
              <a:t>? Assoziieren Sie frei</a:t>
            </a:r>
            <a:r>
              <a:rPr lang="de-DE" dirty="0" smtClean="0"/>
              <a:t>.</a:t>
            </a:r>
            <a:endParaRPr lang="de-DE" dirty="0">
              <a:ea typeface="Lato" panose="020F0502020204030203"/>
              <a:cs typeface="Lato" panose="020F0502020204030203"/>
            </a:endParaRPr>
          </a:p>
        </p:txBody>
      </p:sp>
      <p:sp>
        <p:nvSpPr>
          <p:cNvPr id="4" name="Untertitel 3"/>
          <p:cNvSpPr>
            <a:spLocks noGrp="1"/>
          </p:cNvSpPr>
          <p:nvPr>
            <p:ph type="subTitle" idx="10"/>
          </p:nvPr>
        </p:nvSpPr>
        <p:spPr/>
        <p:txBody>
          <a:bodyPr/>
          <a:lstStyle/>
          <a:p>
            <a:pPr>
              <a:buClr>
                <a:srgbClr val="179C7D"/>
              </a:buClr>
              <a:buSzPct val="100000"/>
            </a:pPr>
            <a:r>
              <a:rPr lang="de-DE" dirty="0">
                <a:solidFill>
                  <a:schemeClr val="tx2"/>
                </a:solidFill>
              </a:rPr>
              <a:t>Einstieg: </a:t>
            </a:r>
            <a:r>
              <a:rPr lang="de-DE" dirty="0" err="1">
                <a:solidFill>
                  <a:schemeClr val="tx2"/>
                </a:solidFill>
              </a:rPr>
              <a:t>Assoziogramm</a:t>
            </a:r>
            <a:r>
              <a:rPr lang="de-DE" dirty="0">
                <a:solidFill>
                  <a:schemeClr val="tx2"/>
                </a:solidFill>
              </a:rPr>
              <a:t> zum Thema Internetsicherheit</a:t>
            </a:r>
          </a:p>
        </p:txBody>
      </p:sp>
      <p:sp>
        <p:nvSpPr>
          <p:cNvPr id="6" name="Sprechblase: rechteckig mit abgerundeten Ecken 8">
            <a:extLst>
              <a:ext uri="{FF2B5EF4-FFF2-40B4-BE49-F238E27FC236}">
                <a16:creationId xmlns:a16="http://schemas.microsoft.com/office/drawing/2014/main" id="{810084FA-574D-9325-AD7F-C63622220EC3}"/>
              </a:ext>
            </a:extLst>
          </p:cNvPr>
          <p:cNvSpPr/>
          <p:nvPr/>
        </p:nvSpPr>
        <p:spPr bwMode="auto">
          <a:xfrm>
            <a:off x="622300" y="254664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7" name="Sprechblase: rechteckig mit abgerundeten Ecken 8">
            <a:extLst>
              <a:ext uri="{FF2B5EF4-FFF2-40B4-BE49-F238E27FC236}">
                <a16:creationId xmlns:a16="http://schemas.microsoft.com/office/drawing/2014/main" id="{810084FA-574D-9325-AD7F-C63622220EC3}"/>
              </a:ext>
            </a:extLst>
          </p:cNvPr>
          <p:cNvSpPr/>
          <p:nvPr/>
        </p:nvSpPr>
        <p:spPr bwMode="auto">
          <a:xfrm>
            <a:off x="6822818" y="254664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8" name="Sprechblase: rechteckig mit abgerundeten Ecken 8">
            <a:extLst>
              <a:ext uri="{FF2B5EF4-FFF2-40B4-BE49-F238E27FC236}">
                <a16:creationId xmlns:a16="http://schemas.microsoft.com/office/drawing/2014/main" id="{810084FA-574D-9325-AD7F-C63622220EC3}"/>
              </a:ext>
            </a:extLst>
          </p:cNvPr>
          <p:cNvSpPr/>
          <p:nvPr/>
        </p:nvSpPr>
        <p:spPr bwMode="auto">
          <a:xfrm>
            <a:off x="622300" y="3759146"/>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9" name="Sprechblase: rechteckig mit abgerundeten Ecken 8">
            <a:extLst>
              <a:ext uri="{FF2B5EF4-FFF2-40B4-BE49-F238E27FC236}">
                <a16:creationId xmlns:a16="http://schemas.microsoft.com/office/drawing/2014/main" id="{810084FA-574D-9325-AD7F-C63622220EC3}"/>
              </a:ext>
            </a:extLst>
          </p:cNvPr>
          <p:cNvSpPr/>
          <p:nvPr/>
        </p:nvSpPr>
        <p:spPr bwMode="auto">
          <a:xfrm>
            <a:off x="6822818" y="3759146"/>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10" name="Sprechblase: rechteckig mit abgerundeten Ecken 8">
            <a:extLst>
              <a:ext uri="{FF2B5EF4-FFF2-40B4-BE49-F238E27FC236}">
                <a16:creationId xmlns:a16="http://schemas.microsoft.com/office/drawing/2014/main" id="{810084FA-574D-9325-AD7F-C63622220EC3}"/>
              </a:ext>
            </a:extLst>
          </p:cNvPr>
          <p:cNvSpPr/>
          <p:nvPr/>
        </p:nvSpPr>
        <p:spPr bwMode="auto">
          <a:xfrm>
            <a:off x="622300" y="495332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
        <p:nvSpPr>
          <p:cNvPr id="11" name="Sprechblase: rechteckig mit abgerundeten Ecken 8">
            <a:extLst>
              <a:ext uri="{FF2B5EF4-FFF2-40B4-BE49-F238E27FC236}">
                <a16:creationId xmlns:a16="http://schemas.microsoft.com/office/drawing/2014/main" id="{810084FA-574D-9325-AD7F-C63622220EC3}"/>
              </a:ext>
            </a:extLst>
          </p:cNvPr>
          <p:cNvSpPr/>
          <p:nvPr/>
        </p:nvSpPr>
        <p:spPr bwMode="auto">
          <a:xfrm>
            <a:off x="6822818" y="4953325"/>
            <a:ext cx="4743482" cy="665486"/>
          </a:xfrm>
          <a:prstGeom prst="wedgeRoundRectCallout">
            <a:avLst>
              <a:gd name="adj1" fmla="val -46850"/>
              <a:gd name="adj2" fmla="val 82500"/>
              <a:gd name="adj3" fmla="val 16667"/>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54000" rIns="72000" bIns="54000" rtlCol="0" anchor="ctr">
            <a:spAutoFit/>
          </a:bodyPr>
          <a:lstStyle/>
          <a:p>
            <a:pPr marL="215900" indent="-215900" algn="ctr">
              <a:spcAft>
                <a:spcPts val="563"/>
              </a:spcAft>
              <a:buClr>
                <a:schemeClr val="tx2"/>
              </a:buClr>
            </a:pPr>
            <a:endParaRPr lang="de-DE"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62131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p:txBody>
          <a:bodyPr/>
          <a:lstStyle/>
          <a:p>
            <a:pPr marL="0" lvl="0" indent="0">
              <a:buNone/>
            </a:pPr>
            <a:r>
              <a:rPr lang="de-DE" b="1" dirty="0">
                <a:solidFill>
                  <a:srgbClr val="009778"/>
                </a:solidFill>
              </a:rPr>
              <a:t>Aufstellung: </a:t>
            </a:r>
          </a:p>
          <a:p>
            <a:pPr marL="0" lvl="0" indent="0">
              <a:buNone/>
            </a:pPr>
            <a:r>
              <a:rPr lang="de-DE" dirty="0"/>
              <a:t>Stellen Sie sich zu folgenden Aussagen auf einen Strahl, auf dem der linke Pol für ‚trifft gar nicht zu‘ steht und der rechte Pol für ‚trifft vollständig zu‘</a:t>
            </a:r>
            <a:endParaRPr lang="en-US" dirty="0"/>
          </a:p>
          <a:p>
            <a:r>
              <a:rPr lang="de-DE" dirty="0"/>
              <a:t>Ich fühle mich dem Internet, was meine Privatsphäre angeht, hilflos ausgeliert</a:t>
            </a:r>
            <a:r>
              <a:rPr lang="de-DE" dirty="0" smtClean="0"/>
              <a:t>.</a:t>
            </a:r>
            <a:endParaRPr lang="de-DE" dirty="0"/>
          </a:p>
        </p:txBody>
      </p:sp>
      <p:sp>
        <p:nvSpPr>
          <p:cNvPr id="4" name="Untertitel 3"/>
          <p:cNvSpPr>
            <a:spLocks noGrp="1"/>
          </p:cNvSpPr>
          <p:nvPr>
            <p:ph type="subTitle" idx="10"/>
          </p:nvPr>
        </p:nvSpPr>
        <p:spPr/>
        <p:txBody>
          <a:bodyPr/>
          <a:lstStyle/>
          <a:p>
            <a:r>
              <a:rPr lang="de-DE" dirty="0" smtClean="0"/>
              <a:t>Aufstellung</a:t>
            </a:r>
            <a:endParaRPr lang="de-DE" dirty="0"/>
          </a:p>
        </p:txBody>
      </p:sp>
    </p:spTree>
    <p:extLst>
      <p:ext uri="{BB962C8B-B14F-4D97-AF65-F5344CB8AC3E}">
        <p14:creationId xmlns:p14="http://schemas.microsoft.com/office/powerpoint/2010/main" val="70891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p:txBody>
          <a:bodyPr/>
          <a:lstStyle/>
          <a:p>
            <a:pPr marL="0" lvl="0" indent="0">
              <a:buNone/>
            </a:pPr>
            <a:r>
              <a:rPr lang="de-DE" b="1" dirty="0">
                <a:solidFill>
                  <a:srgbClr val="009778"/>
                </a:solidFill>
              </a:rPr>
              <a:t>Aufstellung: </a:t>
            </a:r>
          </a:p>
          <a:p>
            <a:pPr marL="0" lvl="0" indent="0">
              <a:buNone/>
            </a:pPr>
            <a:r>
              <a:rPr lang="de-DE" dirty="0"/>
              <a:t>Stellen Sie sich zu folgenden Aussagen auf einen Strahl, auf dem der linke Pol für ‚trifft gar nicht zu‘ steht und der rechte Pol für ‚trifft vollständig zu‘</a:t>
            </a:r>
          </a:p>
          <a:p>
            <a:r>
              <a:rPr lang="de-DE" dirty="0"/>
              <a:t>Ich vertraue darauf, dass sich die Regierung um den Schutz meiner Daten kümmert</a:t>
            </a:r>
            <a:r>
              <a:rPr lang="de-DE" dirty="0" smtClean="0"/>
              <a:t>.</a:t>
            </a:r>
            <a:endParaRPr lang="de-DE" dirty="0"/>
          </a:p>
        </p:txBody>
      </p:sp>
      <p:sp>
        <p:nvSpPr>
          <p:cNvPr id="4" name="Untertitel 3"/>
          <p:cNvSpPr>
            <a:spLocks noGrp="1"/>
          </p:cNvSpPr>
          <p:nvPr>
            <p:ph type="subTitle" idx="10"/>
          </p:nvPr>
        </p:nvSpPr>
        <p:spPr/>
        <p:txBody>
          <a:bodyPr/>
          <a:lstStyle/>
          <a:p>
            <a:r>
              <a:rPr lang="de-DE" dirty="0" smtClean="0"/>
              <a:t>Aufstellung</a:t>
            </a:r>
            <a:endParaRPr lang="de-DE" dirty="0"/>
          </a:p>
        </p:txBody>
      </p:sp>
    </p:spTree>
    <p:extLst>
      <p:ext uri="{BB962C8B-B14F-4D97-AF65-F5344CB8AC3E}">
        <p14:creationId xmlns:p14="http://schemas.microsoft.com/office/powerpoint/2010/main" val="1741543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p:txBody>
          <a:bodyPr/>
          <a:lstStyle/>
          <a:p>
            <a:pPr marL="0" lvl="0" indent="0">
              <a:buNone/>
            </a:pPr>
            <a:r>
              <a:rPr lang="de-DE" b="1" dirty="0">
                <a:solidFill>
                  <a:srgbClr val="009778"/>
                </a:solidFill>
              </a:rPr>
              <a:t>Besprechung der Stellungnahmen</a:t>
            </a:r>
            <a:r>
              <a:rPr lang="de-DE" b="1" dirty="0" smtClean="0">
                <a:solidFill>
                  <a:srgbClr val="009778"/>
                </a:solidFill>
              </a:rPr>
              <a:t>:</a:t>
            </a:r>
            <a:endParaRPr lang="de-DE" b="1" dirty="0">
              <a:solidFill>
                <a:srgbClr val="009778"/>
              </a:solidFill>
            </a:endParaRPr>
          </a:p>
          <a:p>
            <a:r>
              <a:rPr lang="de-DE" dirty="0"/>
              <a:t>Ich fühle mich dem Internet, was </a:t>
            </a:r>
            <a:r>
              <a:rPr lang="de-DE" b="1" dirty="0"/>
              <a:t>meine Privatsphäre </a:t>
            </a:r>
            <a:r>
              <a:rPr lang="de-DE" dirty="0"/>
              <a:t>angeht, hilflos ausgeliert.</a:t>
            </a:r>
          </a:p>
          <a:p>
            <a:pPr lvl="1">
              <a:buFont typeface="Wingdings" panose="05000000000000000000" pitchFamily="2" charset="2"/>
              <a:buChar char="à"/>
            </a:pPr>
            <a:r>
              <a:rPr lang="de-DE" dirty="0" smtClean="0">
                <a:sym typeface="Wingdings" panose="05000000000000000000" pitchFamily="2" charset="2"/>
              </a:rPr>
              <a:t>Das </a:t>
            </a:r>
            <a:r>
              <a:rPr lang="de-DE" dirty="0">
                <a:sym typeface="Wingdings" panose="05000000000000000000" pitchFamily="2" charset="2"/>
              </a:rPr>
              <a:t>muss nicht so bleiben. Durch das Ablehnen von Cookies und Zugriffen durch Apps </a:t>
            </a:r>
            <a:r>
              <a:rPr lang="de-DE" dirty="0" smtClean="0">
                <a:sym typeface="Wingdings" panose="05000000000000000000" pitchFamily="2" charset="2"/>
              </a:rPr>
              <a:t>sowie Veränderungen </a:t>
            </a:r>
            <a:r>
              <a:rPr lang="de-DE" dirty="0">
                <a:sym typeface="Wingdings" panose="05000000000000000000" pitchFamily="2" charset="2"/>
              </a:rPr>
              <a:t>in den Einstellungen deines Telefons, kannst du bestimmen, ob deine Aktivitäten im Internet beobachtet werden. </a:t>
            </a:r>
            <a:r>
              <a:rPr lang="de-DE" dirty="0">
                <a:ea typeface="Lato"/>
                <a:cs typeface="Lato"/>
                <a:sym typeface="Wingdings" panose="05000000000000000000" pitchFamily="2" charset="2"/>
              </a:rPr>
              <a:t>Die DSGVO regelt zusätzlich, dass persönliche Daten geschützt und nicht ohne Weiteres an Dritte weitergegeben werden können. </a:t>
            </a:r>
            <a:endParaRPr lang="de-DE" dirty="0"/>
          </a:p>
          <a:p>
            <a:r>
              <a:rPr lang="de-DE" dirty="0"/>
              <a:t>Ich vertraue darauf, dass sich </a:t>
            </a:r>
            <a:r>
              <a:rPr lang="de-DE" b="1" dirty="0"/>
              <a:t>die Regierung um den Schutz meiner Daten kümmert</a:t>
            </a:r>
            <a:r>
              <a:rPr lang="de-DE" dirty="0"/>
              <a:t>.</a:t>
            </a:r>
          </a:p>
          <a:p>
            <a:pPr lvl="1">
              <a:buFont typeface="Wingdings" panose="05000000000000000000" pitchFamily="2" charset="2"/>
              <a:buChar char="à"/>
            </a:pPr>
            <a:r>
              <a:rPr lang="de-DE" dirty="0" smtClean="0">
                <a:sym typeface="Wingdings" panose="05000000000000000000" pitchFamily="2" charset="2"/>
              </a:rPr>
              <a:t>Das </a:t>
            </a:r>
            <a:r>
              <a:rPr lang="de-DE" dirty="0">
                <a:sym typeface="Wingdings" panose="05000000000000000000" pitchFamily="2" charset="2"/>
              </a:rPr>
              <a:t>staatliche Organ, das sich um Cybersicherheit kümmert, ist das BSI. Ihnen geht es aber nicht </a:t>
            </a:r>
            <a:r>
              <a:rPr lang="de-DE" dirty="0" smtClean="0">
                <a:sym typeface="Wingdings" panose="05000000000000000000" pitchFamily="2" charset="2"/>
              </a:rPr>
              <a:t>direkt um </a:t>
            </a:r>
            <a:r>
              <a:rPr lang="de-DE" dirty="0">
                <a:sym typeface="Wingdings" panose="05000000000000000000" pitchFamily="2" charset="2"/>
              </a:rPr>
              <a:t>den Schutz der persönlichen Daten von Einzelnen, sondern eher um die Verhinderung und Verfolgung von Cyberkriminalität</a:t>
            </a:r>
            <a:r>
              <a:rPr lang="de-DE" dirty="0" smtClean="0">
                <a:sym typeface="Wingdings" panose="05000000000000000000" pitchFamily="2" charset="2"/>
              </a:rPr>
              <a:t>.</a:t>
            </a:r>
            <a:endParaRPr lang="de-DE" dirty="0">
              <a:ea typeface="Lato"/>
              <a:cs typeface="Lato"/>
            </a:endParaRPr>
          </a:p>
        </p:txBody>
      </p:sp>
      <p:sp>
        <p:nvSpPr>
          <p:cNvPr id="4" name="Untertitel 3"/>
          <p:cNvSpPr>
            <a:spLocks noGrp="1"/>
          </p:cNvSpPr>
          <p:nvPr>
            <p:ph type="subTitle" idx="10"/>
          </p:nvPr>
        </p:nvSpPr>
        <p:spPr/>
        <p:txBody>
          <a:bodyPr/>
          <a:lstStyle/>
          <a:p>
            <a:r>
              <a:rPr lang="de-DE" dirty="0" smtClean="0"/>
              <a:t>Aufstellung</a:t>
            </a:r>
            <a:endParaRPr lang="de-DE" dirty="0"/>
          </a:p>
        </p:txBody>
      </p:sp>
    </p:spTree>
    <p:extLst>
      <p:ext uri="{BB962C8B-B14F-4D97-AF65-F5344CB8AC3E}">
        <p14:creationId xmlns:p14="http://schemas.microsoft.com/office/powerpoint/2010/main" val="1763981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p:txBody>
          <a:bodyPr/>
          <a:lstStyle/>
          <a:p>
            <a:pPr marL="0" indent="0">
              <a:buNone/>
            </a:pPr>
            <a:r>
              <a:rPr lang="de-DE" b="1" dirty="0" smtClean="0">
                <a:solidFill>
                  <a:srgbClr val="009778"/>
                </a:solidFill>
              </a:rPr>
              <a:t>Cybersicherheit </a:t>
            </a:r>
            <a:r>
              <a:rPr lang="de-DE" b="1" dirty="0">
                <a:solidFill>
                  <a:srgbClr val="009778"/>
                </a:solidFill>
              </a:rPr>
              <a:t>(nationale Ebene)</a:t>
            </a:r>
          </a:p>
          <a:p>
            <a:r>
              <a:rPr lang="de-DE" dirty="0"/>
              <a:t>Kernaufgabe: Abwehr von Cyberangriffen auf die Regierungsnetze und Bundesverwaltung</a:t>
            </a:r>
          </a:p>
          <a:p>
            <a:r>
              <a:rPr lang="de-DE" dirty="0"/>
              <a:t>Untersucht die Sicherheit von Systemen auf Verwaltungsebene des Bundes</a:t>
            </a:r>
          </a:p>
          <a:p>
            <a:r>
              <a:rPr lang="de-DE" dirty="0"/>
              <a:t>praxisgerechte Sicherheitsanforderungen, Standards und Handlungsempfehlungen für neue Technologien</a:t>
            </a:r>
          </a:p>
          <a:p>
            <a:r>
              <a:rPr lang="de-DE" dirty="0"/>
              <a:t>Meldestelle für Sicherheitsvorfälle für Verbraucher*innen</a:t>
            </a:r>
          </a:p>
          <a:p>
            <a:r>
              <a:rPr lang="de-DE" b="1" dirty="0">
                <a:solidFill>
                  <a:srgbClr val="009778"/>
                </a:solidFill>
              </a:rPr>
              <a:t>Schnelle Hilfe</a:t>
            </a:r>
          </a:p>
          <a:p>
            <a:pPr lvl="1"/>
            <a:r>
              <a:rPr lang="de-DE" dirty="0" smtClean="0"/>
              <a:t>Erreichbarkeit</a:t>
            </a:r>
            <a:r>
              <a:rPr lang="de-DE" dirty="0"/>
              <a:t>: Montag bis Freitag von 08:00-18:00 Uhr</a:t>
            </a:r>
            <a:br>
              <a:rPr lang="de-DE" dirty="0"/>
            </a:br>
            <a:r>
              <a:rPr lang="de-DE" dirty="0"/>
              <a:t>Telefon: 0800 274 1000</a:t>
            </a:r>
            <a:br>
              <a:rPr lang="de-DE" dirty="0"/>
            </a:br>
            <a:r>
              <a:rPr lang="de-DE" dirty="0"/>
              <a:t>(kostenlos aus dem deutschen Fest- und Mobilfunknetz)</a:t>
            </a:r>
            <a:br>
              <a:rPr lang="de-DE" dirty="0"/>
            </a:br>
            <a:r>
              <a:rPr lang="de-DE" dirty="0"/>
              <a:t>Faxnummer: +49 228 99 10 9582 82 82</a:t>
            </a:r>
            <a:br>
              <a:rPr lang="de-DE" dirty="0"/>
            </a:br>
            <a:r>
              <a:rPr lang="de-DE" dirty="0"/>
              <a:t>E-Mail: service-center@bsi.bund.de </a:t>
            </a:r>
          </a:p>
        </p:txBody>
      </p:sp>
      <p:sp>
        <p:nvSpPr>
          <p:cNvPr id="4" name="Untertitel 3"/>
          <p:cNvSpPr>
            <a:spLocks noGrp="1"/>
          </p:cNvSpPr>
          <p:nvPr>
            <p:ph type="subTitle" idx="10"/>
          </p:nvPr>
        </p:nvSpPr>
        <p:spPr/>
        <p:txBody>
          <a:bodyPr/>
          <a:lstStyle/>
          <a:p>
            <a:r>
              <a:rPr lang="de-DE" dirty="0" smtClean="0"/>
              <a:t>Input Internetsicherheit</a:t>
            </a:r>
            <a:endParaRPr lang="de-DE" dirty="0"/>
          </a:p>
        </p:txBody>
      </p:sp>
    </p:spTree>
    <p:extLst>
      <p:ext uri="{BB962C8B-B14F-4D97-AF65-F5344CB8AC3E}">
        <p14:creationId xmlns:p14="http://schemas.microsoft.com/office/powerpoint/2010/main" val="2230017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2"/>
                </a:solidFill>
              </a:rPr>
              <a:t>Sicherheit, Tracking, Passwörter – Block I</a:t>
            </a:r>
            <a:endParaRPr lang="de-DE" dirty="0"/>
          </a:p>
        </p:txBody>
      </p:sp>
      <p:sp>
        <p:nvSpPr>
          <p:cNvPr id="3" name="Inhaltsplatzhalter 2"/>
          <p:cNvSpPr>
            <a:spLocks noGrp="1"/>
          </p:cNvSpPr>
          <p:nvPr>
            <p:ph idx="1"/>
          </p:nvPr>
        </p:nvSpPr>
        <p:spPr/>
        <p:txBody>
          <a:bodyPr/>
          <a:lstStyle/>
          <a:p>
            <a:pPr marL="0" indent="0">
              <a:buNone/>
            </a:pPr>
            <a:r>
              <a:rPr lang="de-DE" b="1" dirty="0">
                <a:solidFill>
                  <a:srgbClr val="009778"/>
                </a:solidFill>
              </a:rPr>
              <a:t>Datenschutz</a:t>
            </a:r>
          </a:p>
          <a:p>
            <a:r>
              <a:rPr lang="de-DE" dirty="0"/>
              <a:t>Datenschutz = Schutz der personenbezogenen Daten</a:t>
            </a:r>
          </a:p>
          <a:p>
            <a:r>
              <a:rPr lang="de-DE" dirty="0"/>
              <a:t>DSGVO = </a:t>
            </a:r>
            <a:r>
              <a:rPr lang="de-DE" b="1" dirty="0" err="1">
                <a:solidFill>
                  <a:srgbClr val="009778"/>
                </a:solidFill>
              </a:rPr>
              <a:t>D</a:t>
            </a:r>
            <a:r>
              <a:rPr lang="de-DE" dirty="0" err="1"/>
              <a:t>aten</a:t>
            </a:r>
            <a:r>
              <a:rPr lang="de-DE" b="1" dirty="0" err="1">
                <a:solidFill>
                  <a:srgbClr val="009778"/>
                </a:solidFill>
              </a:rPr>
              <a:t>S</a:t>
            </a:r>
            <a:r>
              <a:rPr lang="de-DE" dirty="0" err="1"/>
              <a:t>chutz</a:t>
            </a:r>
            <a:r>
              <a:rPr lang="de-DE" b="1" dirty="0" err="1">
                <a:solidFill>
                  <a:srgbClr val="009778"/>
                </a:solidFill>
              </a:rPr>
              <a:t>G</a:t>
            </a:r>
            <a:r>
              <a:rPr lang="de-DE" dirty="0" err="1"/>
              <a:t>rund</a:t>
            </a:r>
            <a:r>
              <a:rPr lang="de-DE" b="1" dirty="0" err="1">
                <a:solidFill>
                  <a:srgbClr val="009778"/>
                </a:solidFill>
              </a:rPr>
              <a:t>V</a:t>
            </a:r>
            <a:r>
              <a:rPr lang="de-DE" dirty="0" err="1"/>
              <a:t>er</a:t>
            </a:r>
            <a:r>
              <a:rPr lang="de-DE" b="1" dirty="0" err="1">
                <a:solidFill>
                  <a:srgbClr val="009778"/>
                </a:solidFill>
              </a:rPr>
              <a:t>O</a:t>
            </a:r>
            <a:r>
              <a:rPr lang="de-DE" dirty="0" err="1"/>
              <a:t>rdnung</a:t>
            </a:r>
            <a:r>
              <a:rPr lang="de-DE" dirty="0"/>
              <a:t> </a:t>
            </a:r>
          </a:p>
          <a:p>
            <a:r>
              <a:rPr lang="de-DE" dirty="0"/>
              <a:t>nennt die Rechte der Personen, deren Daten genutzt werden</a:t>
            </a:r>
          </a:p>
          <a:p>
            <a:r>
              <a:rPr lang="de-DE" dirty="0"/>
              <a:t>informiert die betroffenen Personen, wie das Unternehmen ihre Daten nutzt</a:t>
            </a:r>
          </a:p>
          <a:p>
            <a:r>
              <a:rPr lang="de-DE" dirty="0"/>
              <a:t>der Grundsatz, dass nicht informiert, ob und unter welchen Umständen Daten an dritte Parteien weitergegeben werden</a:t>
            </a:r>
          </a:p>
          <a:p>
            <a:r>
              <a:rPr lang="de-DE" dirty="0"/>
              <a:t>dass nicht mehr Daten als nötig und diese nicht länger als nötig gespeichert werden </a:t>
            </a:r>
            <a:r>
              <a:rPr lang="de-DE" dirty="0" smtClean="0"/>
              <a:t>dürfen</a:t>
            </a:r>
            <a:endParaRPr lang="de-DE" dirty="0"/>
          </a:p>
        </p:txBody>
      </p:sp>
      <p:sp>
        <p:nvSpPr>
          <p:cNvPr id="4" name="Untertitel 3"/>
          <p:cNvSpPr>
            <a:spLocks noGrp="1"/>
          </p:cNvSpPr>
          <p:nvPr>
            <p:ph type="subTitle" idx="10"/>
          </p:nvPr>
        </p:nvSpPr>
        <p:spPr/>
        <p:txBody>
          <a:bodyPr/>
          <a:lstStyle/>
          <a:p>
            <a:pPr>
              <a:buClr>
                <a:srgbClr val="179C7D"/>
              </a:buClr>
              <a:buSzPct val="100000"/>
            </a:pPr>
            <a:r>
              <a:rPr lang="de-DE" dirty="0">
                <a:solidFill>
                  <a:schemeClr val="tx2"/>
                </a:solidFill>
              </a:rPr>
              <a:t>Input Internetsicherheit</a:t>
            </a:r>
          </a:p>
        </p:txBody>
      </p:sp>
    </p:spTree>
    <p:extLst>
      <p:ext uri="{BB962C8B-B14F-4D97-AF65-F5344CB8AC3E}">
        <p14:creationId xmlns:p14="http://schemas.microsoft.com/office/powerpoint/2010/main" val="192549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5" ma:contentTypeDescription="Ein neues Dokument erstellen." ma:contentTypeScope="" ma:versionID="fd0ae98c6a0f926b68c520b8335d680d">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66faea9d44b90fc34da84b55ea4509c1"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13841-2C19-4D5F-97C6-8E75609A82A0}">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www.w3.org/XML/1998/namespace"/>
    <ds:schemaRef ds:uri="9d13ae2a-f270-4d19-a949-d5893e25233b"/>
    <ds:schemaRef ds:uri="http://schemas.microsoft.com/office/infopath/2007/PartnerControls"/>
    <ds:schemaRef ds:uri="http://schemas.openxmlformats.org/package/2006/metadata/core-properties"/>
    <ds:schemaRef ds:uri="8c6b3776-1853-44a5-977a-d9ea407a1a73"/>
  </ds:schemaRefs>
</ds:datastoreItem>
</file>

<file path=customXml/itemProps2.xml><?xml version="1.0" encoding="utf-8"?>
<ds:datastoreItem xmlns:ds="http://schemas.openxmlformats.org/officeDocument/2006/customXml" ds:itemID="{33CFC2B8-DC59-4DE1-8D6D-F7D82F3482A3}">
  <ds:schemaRefs>
    <ds:schemaRef ds:uri="8c6b3776-1853-44a5-977a-d9ea407a1a73"/>
    <ds:schemaRef ds:uri="9d13ae2a-f270-4d19-a949-d5893e2523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A4FF85-4715-41E0-B193-40D81E6AF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1852</Words>
  <Application>Microsoft Office PowerPoint</Application>
  <PresentationFormat>Breitbild</PresentationFormat>
  <Paragraphs>218</Paragraphs>
  <Slides>34</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Amasis MT Pro Black</vt:lpstr>
      <vt:lpstr>Frutiger LT Com 45 Light</vt:lpstr>
      <vt:lpstr>Frutiger LT Com 55 Roman</vt:lpstr>
      <vt:lpstr>Lato</vt:lpstr>
      <vt:lpstr>MessinaSansWeb</vt:lpstr>
      <vt:lpstr>Symbol</vt:lpstr>
      <vt:lpstr>Wingdings</vt:lpstr>
      <vt:lpstr>1_IESE_ppt_Master_dt</vt:lpstr>
      <vt:lpstr>Digitale Dörfer Niedersachsen</vt:lpstr>
      <vt:lpstr>Sicherheit, Tracking, Passwörter</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 – Block I</vt:lpstr>
      <vt:lpstr>Sicherheit, Tracking, Passwörter</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lpstr>Sicherheit, Tracking, Passwörter – Block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105</cp:revision>
  <cp:lastPrinted>2022-12-09T11:55:55Z</cp:lastPrinted>
  <dcterms:created xsi:type="dcterms:W3CDTF">2020-11-02T13:05:48Z</dcterms:created>
  <dcterms:modified xsi:type="dcterms:W3CDTF">2023-12-13T16:31:32Z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